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9"/>
  </p:notesMasterIdLst>
  <p:sldIdLst>
    <p:sldId id="256" r:id="rId2"/>
    <p:sldId id="257" r:id="rId3"/>
    <p:sldId id="395" r:id="rId4"/>
    <p:sldId id="258" r:id="rId5"/>
    <p:sldId id="366" r:id="rId6"/>
    <p:sldId id="348" r:id="rId7"/>
    <p:sldId id="259" r:id="rId8"/>
    <p:sldId id="260" r:id="rId9"/>
    <p:sldId id="367" r:id="rId10"/>
    <p:sldId id="368" r:id="rId11"/>
    <p:sldId id="365" r:id="rId12"/>
    <p:sldId id="384" r:id="rId13"/>
    <p:sldId id="383" r:id="rId14"/>
    <p:sldId id="370" r:id="rId15"/>
    <p:sldId id="292" r:id="rId16"/>
    <p:sldId id="331" r:id="rId17"/>
    <p:sldId id="332" r:id="rId18"/>
    <p:sldId id="354" r:id="rId19"/>
    <p:sldId id="355" r:id="rId20"/>
    <p:sldId id="333" r:id="rId21"/>
    <p:sldId id="385" r:id="rId22"/>
    <p:sldId id="386" r:id="rId23"/>
    <p:sldId id="393" r:id="rId24"/>
    <p:sldId id="293" r:id="rId25"/>
    <p:sldId id="391" r:id="rId26"/>
    <p:sldId id="387" r:id="rId27"/>
    <p:sldId id="388" r:id="rId28"/>
    <p:sldId id="392" r:id="rId29"/>
    <p:sldId id="389" r:id="rId30"/>
    <p:sldId id="390" r:id="rId31"/>
    <p:sldId id="394" r:id="rId32"/>
    <p:sldId id="325" r:id="rId33"/>
    <p:sldId id="327" r:id="rId34"/>
    <p:sldId id="328" r:id="rId35"/>
    <p:sldId id="382" r:id="rId36"/>
    <p:sldId id="275" r:id="rId37"/>
    <p:sldId id="350" r:id="rId38"/>
  </p:sldIdLst>
  <p:sldSz cx="18288000" cy="10287000"/>
  <p:notesSz cx="6858000" cy="9144000"/>
  <p:embeddedFontLst>
    <p:embeddedFont>
      <p:font typeface="Calibri" panose="020F0502020204030204" pitchFamily="34" charset="0"/>
      <p:regular r:id="rId40"/>
      <p:bold r:id="rId41"/>
      <p:italic r:id="rId42"/>
      <p:boldItalic r:id="rId43"/>
    </p:embeddedFont>
    <p:embeddedFont>
      <p:font typeface="Consolas" panose="020B0609020204030204" pitchFamily="49" charset="0"/>
      <p:regular r:id="rId44"/>
      <p:bold r:id="rId45"/>
      <p:italic r:id="rId46"/>
      <p:boldItalic r:id="rId47"/>
    </p:embeddedFont>
    <p:embeddedFont>
      <p:font typeface="Gidole" panose="02000503000000000000" pitchFamily="50" charset="0"/>
      <p:regular r:id="rId48"/>
    </p:embeddedFont>
    <p:embeddedFont>
      <p:font typeface="League Spartan" panose="020B0604020202020204" charset="0"/>
      <p:regular r:id="rId49"/>
    </p:embeddedFont>
    <p:embeddedFont>
      <p:font typeface="Open Sans Extra Bold" panose="020B0604020202020204" charset="0"/>
      <p:regular r:id="rId50"/>
    </p:embeddedFont>
    <p:embeddedFont>
      <p:font typeface="Roboto Mono" pitchFamily="2" charset="0"/>
      <p:regular r:id="rId51"/>
      <p:bold r:id="rId52"/>
      <p:italic r:id="rId53"/>
      <p:boldItalic r:id="rId5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945DE7E-A0D7-4CAC-80D3-AA63F0794ED5}">
          <p14:sldIdLst>
            <p14:sldId id="256"/>
            <p14:sldId id="257"/>
            <p14:sldId id="395"/>
            <p14:sldId id="258"/>
            <p14:sldId id="366"/>
            <p14:sldId id="348"/>
            <p14:sldId id="259"/>
            <p14:sldId id="260"/>
            <p14:sldId id="367"/>
            <p14:sldId id="368"/>
            <p14:sldId id="365"/>
            <p14:sldId id="384"/>
          </p14:sldIdLst>
        </p14:section>
        <p14:section name="Normality and statistical inference" id="{269D685F-9EDD-4F07-A626-E949F6E26C19}">
          <p14:sldIdLst>
            <p14:sldId id="383"/>
            <p14:sldId id="370"/>
            <p14:sldId id="292"/>
            <p14:sldId id="331"/>
            <p14:sldId id="332"/>
            <p14:sldId id="354"/>
            <p14:sldId id="355"/>
            <p14:sldId id="333"/>
          </p14:sldIdLst>
        </p14:section>
        <p14:section name="Sampling and margin of error" id="{8FA54091-EB8E-4E39-9EB8-43B95728551E}">
          <p14:sldIdLst>
            <p14:sldId id="385"/>
            <p14:sldId id="386"/>
            <p14:sldId id="393"/>
          </p14:sldIdLst>
        </p14:section>
        <p14:section name="Frequentist and Bayesian" id="{BBAFED29-4DBF-4FEB-A66D-7E63C237DD17}">
          <p14:sldIdLst>
            <p14:sldId id="293"/>
            <p14:sldId id="391"/>
            <p14:sldId id="387"/>
            <p14:sldId id="388"/>
            <p14:sldId id="392"/>
            <p14:sldId id="389"/>
            <p14:sldId id="390"/>
            <p14:sldId id="394"/>
          </p14:sldIdLst>
        </p14:section>
        <p14:section name="Conclusion" id="{B65DDA37-A09D-4337-8580-4139F5498E13}">
          <p14:sldIdLst>
            <p14:sldId id="325"/>
            <p14:sldId id="327"/>
            <p14:sldId id="328"/>
            <p14:sldId id="382"/>
            <p14:sldId id="275"/>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8" clrIdx="0">
    <p:extLst>
      <p:ext uri="{19B8F6BF-5375-455C-9EA6-DF929625EA0E}">
        <p15:presenceInfo xmlns:p15="http://schemas.microsoft.com/office/powerpoint/2012/main" userId="57d2ab2a84d54c81" providerId="Windows Live"/>
      </p:ext>
    </p:extLst>
  </p:cmAuthor>
  <p:cmAuthor id="2" name="George Mount" initials="GM [2]" lastIdx="1" clrIdx="1">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3D39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78463" autoAdjust="0"/>
  </p:normalViewPr>
  <p:slideViewPr>
    <p:cSldViewPr>
      <p:cViewPr varScale="1">
        <p:scale>
          <a:sx n="54" d="100"/>
          <a:sy n="54" d="100"/>
        </p:scale>
        <p:origin x="283" y="37"/>
      </p:cViewPr>
      <p:guideLst>
        <p:guide orient="horz" pos="2160"/>
        <p:guide pos="2880"/>
      </p:guideLst>
    </p:cSldViewPr>
  </p:slideViewPr>
  <p:outlineViewPr>
    <p:cViewPr>
      <p:scale>
        <a:sx n="33" d="100"/>
        <a:sy n="33" d="100"/>
      </p:scale>
      <p:origin x="0" y="0"/>
    </p:cViewPr>
  </p:outlin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s>
</file>

<file path=ppt/media/image1.png>
</file>

<file path=ppt/media/image10.jpg>
</file>

<file path=ppt/media/image11.png>
</file>

<file path=ppt/media/image12.png>
</file>

<file path=ppt/media/image13.svg>
</file>

<file path=ppt/media/image14.gif>
</file>

<file path=ppt/media/image15.gif>
</file>

<file path=ppt/media/image16.gif>
</file>

<file path=ppt/media/image17.jpeg>
</file>

<file path=ppt/media/image18.png>
</file>

<file path=ppt/media/image19.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A98A70-FA8C-4354-959C-C70678AC9BCF}" type="datetimeFigureOut">
              <a:rPr lang="en-US" smtClean="0"/>
              <a:t>7/14/2020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B500C5-13F7-48FC-8160-C29AECF6C602}" type="slidenum">
              <a:rPr lang="en-US" smtClean="0"/>
              <a:t>‹#›</a:t>
            </a:fld>
            <a:endParaRPr lang="en-US"/>
          </a:p>
        </p:txBody>
      </p:sp>
    </p:spTree>
    <p:extLst>
      <p:ext uri="{BB962C8B-B14F-4D97-AF65-F5344CB8AC3E}">
        <p14:creationId xmlns:p14="http://schemas.microsoft.com/office/powerpoint/2010/main" val="3018350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3</a:t>
            </a:fld>
            <a:endParaRPr lang="en-US"/>
          </a:p>
        </p:txBody>
      </p:sp>
    </p:spTree>
    <p:extLst>
      <p:ext uri="{BB962C8B-B14F-4D97-AF65-F5344CB8AC3E}">
        <p14:creationId xmlns:p14="http://schemas.microsoft.com/office/powerpoint/2010/main" val="24562966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12</a:t>
            </a:fld>
            <a:endParaRPr lang="en-US"/>
          </a:p>
        </p:txBody>
      </p:sp>
    </p:spTree>
    <p:extLst>
      <p:ext uri="{BB962C8B-B14F-4D97-AF65-F5344CB8AC3E}">
        <p14:creationId xmlns:p14="http://schemas.microsoft.com/office/powerpoint/2010/main" val="24562966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13</a:t>
            </a:fld>
            <a:endParaRPr lang="en-US"/>
          </a:p>
        </p:txBody>
      </p:sp>
    </p:spTree>
    <p:extLst>
      <p:ext uri="{BB962C8B-B14F-4D97-AF65-F5344CB8AC3E}">
        <p14:creationId xmlns:p14="http://schemas.microsoft.com/office/powerpoint/2010/main" val="2160083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Instructions follow on the next slide. </a:t>
            </a:r>
          </a:p>
        </p:txBody>
      </p:sp>
      <p:sp>
        <p:nvSpPr>
          <p:cNvPr id="4" name="Slide Number Placeholder 3"/>
          <p:cNvSpPr>
            <a:spLocks noGrp="1"/>
          </p:cNvSpPr>
          <p:nvPr>
            <p:ph type="sldNum" sz="quarter" idx="5"/>
          </p:nvPr>
        </p:nvSpPr>
        <p:spPr/>
        <p:txBody>
          <a:bodyPr/>
          <a:lstStyle/>
          <a:p>
            <a:fld id="{FFB500C5-13F7-48FC-8160-C29AECF6C602}" type="slidenum">
              <a:rPr lang="en-US" smtClean="0"/>
              <a:t>14</a:t>
            </a:fld>
            <a:endParaRPr lang="en-US"/>
          </a:p>
        </p:txBody>
      </p:sp>
    </p:spTree>
    <p:extLst>
      <p:ext uri="{BB962C8B-B14F-4D97-AF65-F5344CB8AC3E}">
        <p14:creationId xmlns:p14="http://schemas.microsoft.com/office/powerpoint/2010/main" val="27272521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instructions on next slide.</a:t>
            </a:r>
          </a:p>
          <a:p>
            <a:r>
              <a:rPr lang="en-US" dirty="0"/>
              <a:t>Ask if anyone knows what formula to use for this. </a:t>
            </a:r>
          </a:p>
        </p:txBody>
      </p:sp>
      <p:sp>
        <p:nvSpPr>
          <p:cNvPr id="4" name="Slide Number Placeholder 3"/>
          <p:cNvSpPr>
            <a:spLocks noGrp="1"/>
          </p:cNvSpPr>
          <p:nvPr>
            <p:ph type="sldNum" sz="quarter" idx="5"/>
          </p:nvPr>
        </p:nvSpPr>
        <p:spPr/>
        <p:txBody>
          <a:bodyPr/>
          <a:lstStyle/>
          <a:p>
            <a:fld id="{FFB500C5-13F7-48FC-8160-C29AECF6C602}" type="slidenum">
              <a:rPr lang="en-US" smtClean="0"/>
              <a:t>15</a:t>
            </a:fld>
            <a:endParaRPr lang="en-US"/>
          </a:p>
        </p:txBody>
      </p:sp>
    </p:spTree>
    <p:extLst>
      <p:ext uri="{BB962C8B-B14F-4D97-AF65-F5344CB8AC3E}">
        <p14:creationId xmlns:p14="http://schemas.microsoft.com/office/powerpoint/2010/main" val="1759579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Magic, or statistics?</a:t>
            </a:r>
            <a:br>
              <a:rPr lang="en-US" dirty="0"/>
            </a:br>
            <a:r>
              <a:rPr lang="en-US" dirty="0"/>
              <a:t>This is courtesy of the central limit theorem.  Sample means tend to normality, which means since we know the probability distribution, we can make reliable estimates about a population, given a sample, as we extrapolate to that population. </a:t>
            </a:r>
          </a:p>
        </p:txBody>
      </p:sp>
      <p:sp>
        <p:nvSpPr>
          <p:cNvPr id="4" name="Slide Number Placeholder 3"/>
          <p:cNvSpPr>
            <a:spLocks noGrp="1"/>
          </p:cNvSpPr>
          <p:nvPr>
            <p:ph type="sldNum" sz="quarter" idx="5"/>
          </p:nvPr>
        </p:nvSpPr>
        <p:spPr/>
        <p:txBody>
          <a:bodyPr/>
          <a:lstStyle/>
          <a:p>
            <a:fld id="{FFB500C5-13F7-48FC-8160-C29AECF6C602}" type="slidenum">
              <a:rPr lang="en-US" smtClean="0"/>
              <a:t>16</a:t>
            </a:fld>
            <a:endParaRPr lang="en-US"/>
          </a:p>
        </p:txBody>
      </p:sp>
    </p:spTree>
    <p:extLst>
      <p:ext uri="{BB962C8B-B14F-4D97-AF65-F5344CB8AC3E}">
        <p14:creationId xmlns:p14="http://schemas.microsoft.com/office/powerpoint/2010/main" val="13850866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 caveat is that a sample has to be “large enough.”  What does that mean? Well, the base case is 30. 60 is better and 100 is even better. </a:t>
            </a:r>
            <a:br>
              <a:rPr lang="en-US" dirty="0"/>
            </a:br>
            <a:r>
              <a:rPr lang="en-US" dirty="0"/>
              <a:t>If your data’s sample is already looking normal, it’s going to take a smaller sample size to hit that “large enough” qualification. So generally a normally distributed variable is considered a requirement to do these statistics in practice, whereas in theory this is not such a dead-locked requirement. </a:t>
            </a:r>
          </a:p>
          <a:p>
            <a:endParaRPr lang="en-US" dirty="0"/>
          </a:p>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17</a:t>
            </a:fld>
            <a:endParaRPr lang="en-US"/>
          </a:p>
        </p:txBody>
      </p:sp>
    </p:spTree>
    <p:extLst>
      <p:ext uri="{BB962C8B-B14F-4D97-AF65-F5344CB8AC3E}">
        <p14:creationId xmlns:p14="http://schemas.microsoft.com/office/powerpoint/2010/main" val="2090573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18</a:t>
            </a:fld>
            <a:endParaRPr lang="en-US"/>
          </a:p>
        </p:txBody>
      </p:sp>
    </p:spTree>
    <p:extLst>
      <p:ext uri="{BB962C8B-B14F-4D97-AF65-F5344CB8AC3E}">
        <p14:creationId xmlns:p14="http://schemas.microsoft.com/office/powerpoint/2010/main" val="2675187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Magic, or statistics?</a:t>
            </a:r>
            <a:br>
              <a:rPr lang="en-US" dirty="0"/>
            </a:br>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19</a:t>
            </a:fld>
            <a:endParaRPr lang="en-US"/>
          </a:p>
        </p:txBody>
      </p:sp>
    </p:spTree>
    <p:extLst>
      <p:ext uri="{BB962C8B-B14F-4D97-AF65-F5344CB8AC3E}">
        <p14:creationId xmlns:p14="http://schemas.microsoft.com/office/powerpoint/2010/main" val="22164309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20</a:t>
            </a:fld>
            <a:endParaRPr lang="en-US"/>
          </a:p>
        </p:txBody>
      </p:sp>
    </p:spTree>
    <p:extLst>
      <p:ext uri="{BB962C8B-B14F-4D97-AF65-F5344CB8AC3E}">
        <p14:creationId xmlns:p14="http://schemas.microsoft.com/office/powerpoint/2010/main" val="40866518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21</a:t>
            </a:fld>
            <a:endParaRPr lang="en-US"/>
          </a:p>
        </p:txBody>
      </p:sp>
    </p:spTree>
    <p:extLst>
      <p:ext uri="{BB962C8B-B14F-4D97-AF65-F5344CB8AC3E}">
        <p14:creationId xmlns:p14="http://schemas.microsoft.com/office/powerpoint/2010/main" val="898413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Objectives for today – while we will get into some of the theory, I really want to frame what we are learning in the context of business application and know-how as possible.</a:t>
            </a:r>
          </a:p>
          <a:p>
            <a:r>
              <a:rPr lang="en-US" dirty="0"/>
              <a:t>So, you are able to explain in plain English the kinds of business questions that could be answered with a t-test. You can write a sound hypothesis. You can know how to size up a dataset to get a sense of the kinds of story the data can show. </a:t>
            </a:r>
          </a:p>
        </p:txBody>
      </p:sp>
      <p:sp>
        <p:nvSpPr>
          <p:cNvPr id="4" name="Slide Number Placeholder 3"/>
          <p:cNvSpPr>
            <a:spLocks noGrp="1"/>
          </p:cNvSpPr>
          <p:nvPr>
            <p:ph type="sldNum" sz="quarter" idx="5"/>
          </p:nvPr>
        </p:nvSpPr>
        <p:spPr/>
        <p:txBody>
          <a:bodyPr/>
          <a:lstStyle/>
          <a:p>
            <a:fld id="{FFB500C5-13F7-48FC-8160-C29AECF6C602}" type="slidenum">
              <a:rPr lang="en-US" smtClean="0"/>
              <a:t>4</a:t>
            </a:fld>
            <a:endParaRPr lang="en-US"/>
          </a:p>
        </p:txBody>
      </p:sp>
    </p:spTree>
    <p:extLst>
      <p:ext uri="{BB962C8B-B14F-4D97-AF65-F5344CB8AC3E}">
        <p14:creationId xmlns:p14="http://schemas.microsoft.com/office/powerpoint/2010/main" val="21113128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continue in our analysis of air conditioning &amp; prices, again the confidence interval is not included with the </a:t>
            </a:r>
            <a:r>
              <a:rPr lang="en-US" dirty="0" err="1"/>
              <a:t>ToolPak</a:t>
            </a:r>
            <a:r>
              <a:rPr lang="en-US" dirty="0"/>
              <a:t> so we will have to crunch these numbers ourselves. </a:t>
            </a:r>
          </a:p>
        </p:txBody>
      </p:sp>
      <p:sp>
        <p:nvSpPr>
          <p:cNvPr id="4" name="Slide Number Placeholder 3"/>
          <p:cNvSpPr>
            <a:spLocks noGrp="1"/>
          </p:cNvSpPr>
          <p:nvPr>
            <p:ph type="sldNum" sz="quarter" idx="5"/>
          </p:nvPr>
        </p:nvSpPr>
        <p:spPr/>
        <p:txBody>
          <a:bodyPr/>
          <a:lstStyle/>
          <a:p>
            <a:fld id="{FFB500C5-13F7-48FC-8160-C29AECF6C602}" type="slidenum">
              <a:rPr lang="en-US" smtClean="0"/>
              <a:t>22</a:t>
            </a:fld>
            <a:endParaRPr lang="en-US"/>
          </a:p>
        </p:txBody>
      </p:sp>
    </p:spTree>
    <p:extLst>
      <p:ext uri="{BB962C8B-B14F-4D97-AF65-F5344CB8AC3E}">
        <p14:creationId xmlns:p14="http://schemas.microsoft.com/office/powerpoint/2010/main" val="2295554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23</a:t>
            </a:fld>
            <a:endParaRPr lang="en-US"/>
          </a:p>
        </p:txBody>
      </p:sp>
    </p:spTree>
    <p:extLst>
      <p:ext uri="{BB962C8B-B14F-4D97-AF65-F5344CB8AC3E}">
        <p14:creationId xmlns:p14="http://schemas.microsoft.com/office/powerpoint/2010/main" val="32304801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module we will begin to take what we’ve learned about our sample data, and how sample means behave, and put those together to start making inferences about a population based on a sample. </a:t>
            </a:r>
          </a:p>
        </p:txBody>
      </p:sp>
      <p:sp>
        <p:nvSpPr>
          <p:cNvPr id="4" name="Slide Number Placeholder 3"/>
          <p:cNvSpPr>
            <a:spLocks noGrp="1"/>
          </p:cNvSpPr>
          <p:nvPr>
            <p:ph type="sldNum" sz="quarter" idx="5"/>
          </p:nvPr>
        </p:nvSpPr>
        <p:spPr/>
        <p:txBody>
          <a:bodyPr/>
          <a:lstStyle/>
          <a:p>
            <a:fld id="{FFB500C5-13F7-48FC-8160-C29AECF6C602}" type="slidenum">
              <a:rPr lang="en-US" smtClean="0"/>
              <a:t>24</a:t>
            </a:fld>
            <a:endParaRPr lang="en-US"/>
          </a:p>
        </p:txBody>
      </p:sp>
    </p:spTree>
    <p:extLst>
      <p:ext uri="{BB962C8B-B14F-4D97-AF65-F5344CB8AC3E}">
        <p14:creationId xmlns:p14="http://schemas.microsoft.com/office/powerpoint/2010/main" val="23035043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25</a:t>
            </a:fld>
            <a:endParaRPr lang="en-US"/>
          </a:p>
        </p:txBody>
      </p:sp>
    </p:spTree>
    <p:extLst>
      <p:ext uri="{BB962C8B-B14F-4D97-AF65-F5344CB8AC3E}">
        <p14:creationId xmlns:p14="http://schemas.microsoft.com/office/powerpoint/2010/main" val="10011202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26</a:t>
            </a:fld>
            <a:endParaRPr lang="en-US"/>
          </a:p>
        </p:txBody>
      </p:sp>
    </p:spTree>
    <p:extLst>
      <p:ext uri="{BB962C8B-B14F-4D97-AF65-F5344CB8AC3E}">
        <p14:creationId xmlns:p14="http://schemas.microsoft.com/office/powerpoint/2010/main" val="9284522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27</a:t>
            </a:fld>
            <a:endParaRPr lang="en-US"/>
          </a:p>
        </p:txBody>
      </p:sp>
    </p:spTree>
    <p:extLst>
      <p:ext uri="{BB962C8B-B14F-4D97-AF65-F5344CB8AC3E}">
        <p14:creationId xmlns:p14="http://schemas.microsoft.com/office/powerpoint/2010/main" val="36489027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B500C5-13F7-48FC-8160-C29AECF6C602}" type="slidenum">
              <a:rPr lang="en-US" smtClean="0"/>
              <a:t>28</a:t>
            </a:fld>
            <a:endParaRPr lang="en-US"/>
          </a:p>
        </p:txBody>
      </p:sp>
    </p:spTree>
    <p:extLst>
      <p:ext uri="{BB962C8B-B14F-4D97-AF65-F5344CB8AC3E}">
        <p14:creationId xmlns:p14="http://schemas.microsoft.com/office/powerpoint/2010/main" val="20454684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29</a:t>
            </a:fld>
            <a:endParaRPr lang="en-US"/>
          </a:p>
        </p:txBody>
      </p:sp>
    </p:spTree>
    <p:extLst>
      <p:ext uri="{BB962C8B-B14F-4D97-AF65-F5344CB8AC3E}">
        <p14:creationId xmlns:p14="http://schemas.microsoft.com/office/powerpoint/2010/main" val="30937396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30</a:t>
            </a:fld>
            <a:endParaRPr lang="en-US"/>
          </a:p>
        </p:txBody>
      </p:sp>
    </p:spTree>
    <p:extLst>
      <p:ext uri="{BB962C8B-B14F-4D97-AF65-F5344CB8AC3E}">
        <p14:creationId xmlns:p14="http://schemas.microsoft.com/office/powerpoint/2010/main" val="20483619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end our EDA module on the Central Limit Theorem as you’ll see it’s the “missing link” between descriptive and inferential statistics. </a:t>
            </a:r>
          </a:p>
          <a:p>
            <a:r>
              <a:rPr lang="en-US" dirty="0"/>
              <a:t>We are done with the first module! Any questions?</a:t>
            </a:r>
          </a:p>
        </p:txBody>
      </p:sp>
      <p:sp>
        <p:nvSpPr>
          <p:cNvPr id="4" name="Slide Number Placeholder 3"/>
          <p:cNvSpPr>
            <a:spLocks noGrp="1"/>
          </p:cNvSpPr>
          <p:nvPr>
            <p:ph type="sldNum" sz="quarter" idx="5"/>
          </p:nvPr>
        </p:nvSpPr>
        <p:spPr/>
        <p:txBody>
          <a:bodyPr/>
          <a:lstStyle/>
          <a:p>
            <a:fld id="{FFB500C5-13F7-48FC-8160-C29AECF6C602}" type="slidenum">
              <a:rPr lang="en-US" smtClean="0"/>
              <a:t>31</a:t>
            </a:fld>
            <a:endParaRPr lang="en-US"/>
          </a:p>
        </p:txBody>
      </p:sp>
    </p:spTree>
    <p:extLst>
      <p:ext uri="{BB962C8B-B14F-4D97-AF65-F5344CB8AC3E}">
        <p14:creationId xmlns:p14="http://schemas.microsoft.com/office/powerpoint/2010/main" val="24875619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Objectives for today – while we will get into some of the theory, I really want to frame what we are learning in the context of business application and know-how as possible.</a:t>
            </a:r>
          </a:p>
          <a:p>
            <a:r>
              <a:rPr lang="en-US" dirty="0"/>
              <a:t>So, you are able to explain in plain English the kinds of business questions that could be answered with a t-test. You can write a sound hypothesis. You can know how to size up a dataset to get a sense of the kinds of story the data can show. </a:t>
            </a:r>
          </a:p>
        </p:txBody>
      </p:sp>
      <p:sp>
        <p:nvSpPr>
          <p:cNvPr id="4" name="Slide Number Placeholder 3"/>
          <p:cNvSpPr>
            <a:spLocks noGrp="1"/>
          </p:cNvSpPr>
          <p:nvPr>
            <p:ph type="sldNum" sz="quarter" idx="5"/>
          </p:nvPr>
        </p:nvSpPr>
        <p:spPr/>
        <p:txBody>
          <a:bodyPr/>
          <a:lstStyle/>
          <a:p>
            <a:fld id="{FFB500C5-13F7-48FC-8160-C29AECF6C602}" type="slidenum">
              <a:rPr lang="en-US" smtClean="0"/>
              <a:t>5</a:t>
            </a:fld>
            <a:endParaRPr lang="en-US"/>
          </a:p>
        </p:txBody>
      </p:sp>
    </p:spTree>
    <p:extLst>
      <p:ext uri="{BB962C8B-B14F-4D97-AF65-F5344CB8AC3E}">
        <p14:creationId xmlns:p14="http://schemas.microsoft.com/office/powerpoint/2010/main" val="19844847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this is a pretty comprehensive look at doing statistics in Excel, this will indeed take you all the way through into linear regression, using Excel. </a:t>
            </a:r>
          </a:p>
        </p:txBody>
      </p:sp>
      <p:sp>
        <p:nvSpPr>
          <p:cNvPr id="4" name="Slide Number Placeholder 3"/>
          <p:cNvSpPr>
            <a:spLocks noGrp="1"/>
          </p:cNvSpPr>
          <p:nvPr>
            <p:ph type="sldNum" sz="quarter" idx="5"/>
          </p:nvPr>
        </p:nvSpPr>
        <p:spPr/>
        <p:txBody>
          <a:bodyPr/>
          <a:lstStyle/>
          <a:p>
            <a:fld id="{FFB500C5-13F7-48FC-8160-C29AECF6C602}" type="slidenum">
              <a:rPr lang="en-US" smtClean="0"/>
              <a:t>33</a:t>
            </a:fld>
            <a:endParaRPr lang="en-US"/>
          </a:p>
        </p:txBody>
      </p:sp>
    </p:spTree>
    <p:extLst>
      <p:ext uri="{BB962C8B-B14F-4D97-AF65-F5344CB8AC3E}">
        <p14:creationId xmlns:p14="http://schemas.microsoft.com/office/powerpoint/2010/main" val="3160715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“modern” approach to statistical analysis in Excel and will show you techniques like clustering, naïve Bayes, and things that you might not have thought possible in Excel, but again by learning them in Excel you get a really hands-on look at how these algorithms work that you may not necessarily get in R or Python (I quoted from this book way at the beginning in explaining why we would want to learn this stuff in Excel!)</a:t>
            </a:r>
          </a:p>
          <a:p>
            <a:r>
              <a:rPr lang="en-US" dirty="0"/>
              <a:t>The final chapter of this book does show you how to move into R from spreadsheets which is not a bad idea when you want to “productionize” what you have learned, but spreadsheets are really an awesome learning tool. </a:t>
            </a:r>
          </a:p>
        </p:txBody>
      </p:sp>
      <p:sp>
        <p:nvSpPr>
          <p:cNvPr id="4" name="Slide Number Placeholder 3"/>
          <p:cNvSpPr>
            <a:spLocks noGrp="1"/>
          </p:cNvSpPr>
          <p:nvPr>
            <p:ph type="sldNum" sz="quarter" idx="5"/>
          </p:nvPr>
        </p:nvSpPr>
        <p:spPr/>
        <p:txBody>
          <a:bodyPr/>
          <a:lstStyle/>
          <a:p>
            <a:fld id="{FFB500C5-13F7-48FC-8160-C29AECF6C602}" type="slidenum">
              <a:rPr lang="en-US" smtClean="0"/>
              <a:t>34</a:t>
            </a:fld>
            <a:endParaRPr lang="en-US"/>
          </a:p>
        </p:txBody>
      </p:sp>
    </p:spTree>
    <p:extLst>
      <p:ext uri="{BB962C8B-B14F-4D97-AF65-F5344CB8AC3E}">
        <p14:creationId xmlns:p14="http://schemas.microsoft.com/office/powerpoint/2010/main" val="29547571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something I have come up with on my website, it’s a resource library for teaching data analytics. I have things like lesson plans and white papers, etc. Take a look and I hope it helps you. My idea is to essentially open-source what a data analytics training academy would look like for an organization.  </a:t>
            </a:r>
          </a:p>
        </p:txBody>
      </p:sp>
      <p:sp>
        <p:nvSpPr>
          <p:cNvPr id="4" name="Slide Number Placeholder 3"/>
          <p:cNvSpPr>
            <a:spLocks noGrp="1"/>
          </p:cNvSpPr>
          <p:nvPr>
            <p:ph type="sldNum" sz="quarter" idx="5"/>
          </p:nvPr>
        </p:nvSpPr>
        <p:spPr/>
        <p:txBody>
          <a:bodyPr/>
          <a:lstStyle/>
          <a:p>
            <a:fld id="{FFB500C5-13F7-48FC-8160-C29AECF6C602}" type="slidenum">
              <a:rPr lang="en-US" smtClean="0"/>
              <a:t>35</a:t>
            </a:fld>
            <a:endParaRPr lang="en-US"/>
          </a:p>
        </p:txBody>
      </p:sp>
    </p:spTree>
    <p:extLst>
      <p:ext uri="{BB962C8B-B14F-4D97-AF65-F5344CB8AC3E}">
        <p14:creationId xmlns:p14="http://schemas.microsoft.com/office/powerpoint/2010/main" val="11515942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Feel free to contact me anytime, find me on LinkedIn, I also write frequently on this stuff so check out my website too. </a:t>
            </a:r>
          </a:p>
        </p:txBody>
      </p:sp>
      <p:sp>
        <p:nvSpPr>
          <p:cNvPr id="4" name="Slide Number Placeholder 3"/>
          <p:cNvSpPr>
            <a:spLocks noGrp="1"/>
          </p:cNvSpPr>
          <p:nvPr>
            <p:ph type="sldNum" sz="quarter" idx="5"/>
          </p:nvPr>
        </p:nvSpPr>
        <p:spPr/>
        <p:txBody>
          <a:bodyPr/>
          <a:lstStyle/>
          <a:p>
            <a:fld id="{FFB500C5-13F7-48FC-8160-C29AECF6C602}" type="slidenum">
              <a:rPr lang="en-US" smtClean="0"/>
              <a:t>36</a:t>
            </a:fld>
            <a:endParaRPr lang="en-US"/>
          </a:p>
        </p:txBody>
      </p:sp>
    </p:spTree>
    <p:extLst>
      <p:ext uri="{BB962C8B-B14F-4D97-AF65-F5344CB8AC3E}">
        <p14:creationId xmlns:p14="http://schemas.microsoft.com/office/powerpoint/2010/main" val="24045273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final questions? </a:t>
            </a:r>
          </a:p>
        </p:txBody>
      </p:sp>
      <p:sp>
        <p:nvSpPr>
          <p:cNvPr id="4" name="Slide Number Placeholder 3"/>
          <p:cNvSpPr>
            <a:spLocks noGrp="1"/>
          </p:cNvSpPr>
          <p:nvPr>
            <p:ph type="sldNum" sz="quarter" idx="5"/>
          </p:nvPr>
        </p:nvSpPr>
        <p:spPr/>
        <p:txBody>
          <a:bodyPr/>
          <a:lstStyle/>
          <a:p>
            <a:fld id="{FFB500C5-13F7-48FC-8160-C29AECF6C602}" type="slidenum">
              <a:rPr lang="en-US" smtClean="0"/>
              <a:t>37</a:t>
            </a:fld>
            <a:endParaRPr lang="en-US"/>
          </a:p>
        </p:txBody>
      </p:sp>
    </p:spTree>
    <p:extLst>
      <p:ext uri="{BB962C8B-B14F-4D97-AF65-F5344CB8AC3E}">
        <p14:creationId xmlns:p14="http://schemas.microsoft.com/office/powerpoint/2010/main" val="737422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Excel class, so we won’t be looking at PowerPoint the whole time – to follow along, you will see that all assets are divided by section.</a:t>
            </a:r>
          </a:p>
          <a:p>
            <a:r>
              <a:rPr lang="en-US" dirty="0"/>
              <a:t>Some of our Excel time will be Demos – for this I will be walking through some procedure in Excel.</a:t>
            </a:r>
          </a:p>
          <a:p>
            <a:r>
              <a:rPr lang="en-US" dirty="0"/>
              <a:t>If you need any datasets they will be included in each sub-folder. </a:t>
            </a:r>
          </a:p>
          <a:p>
            <a:r>
              <a:rPr lang="en-US" dirty="0"/>
              <a:t>Then there may be a Drill where you will work on it for yourself during some specified period of time. </a:t>
            </a:r>
          </a:p>
          <a:p>
            <a:r>
              <a:rPr lang="en-US" dirty="0"/>
              <a:t>	I have provided written notes/instructions about the Demos which you can refer to while working on the Drills. </a:t>
            </a:r>
          </a:p>
        </p:txBody>
      </p:sp>
      <p:sp>
        <p:nvSpPr>
          <p:cNvPr id="4" name="Slide Number Placeholder 3"/>
          <p:cNvSpPr>
            <a:spLocks noGrp="1"/>
          </p:cNvSpPr>
          <p:nvPr>
            <p:ph type="sldNum" sz="quarter" idx="5"/>
          </p:nvPr>
        </p:nvSpPr>
        <p:spPr/>
        <p:txBody>
          <a:bodyPr/>
          <a:lstStyle/>
          <a:p>
            <a:fld id="{FFB500C5-13F7-48FC-8160-C29AECF6C602}" type="slidenum">
              <a:rPr lang="en-US" smtClean="0"/>
              <a:t>6</a:t>
            </a:fld>
            <a:endParaRPr lang="en-US"/>
          </a:p>
        </p:txBody>
      </p:sp>
    </p:spTree>
    <p:extLst>
      <p:ext uri="{BB962C8B-B14F-4D97-AF65-F5344CB8AC3E}">
        <p14:creationId xmlns:p14="http://schemas.microsoft.com/office/powerpoint/2010/main" val="949741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rise of data science programming in R and Python it seems silly to want to do this in Excel but we can really get hands-on this way. We get a lot more up close and personal analysis of the data. </a:t>
            </a:r>
          </a:p>
        </p:txBody>
      </p:sp>
      <p:sp>
        <p:nvSpPr>
          <p:cNvPr id="4" name="Slide Number Placeholder 3"/>
          <p:cNvSpPr>
            <a:spLocks noGrp="1"/>
          </p:cNvSpPr>
          <p:nvPr>
            <p:ph type="sldNum" sz="quarter" idx="5"/>
          </p:nvPr>
        </p:nvSpPr>
        <p:spPr/>
        <p:txBody>
          <a:bodyPr/>
          <a:lstStyle/>
          <a:p>
            <a:fld id="{FFB500C5-13F7-48FC-8160-C29AECF6C602}" type="slidenum">
              <a:rPr lang="en-US" smtClean="0"/>
              <a:t>7</a:t>
            </a:fld>
            <a:endParaRPr lang="en-US"/>
          </a:p>
        </p:txBody>
      </p:sp>
    </p:spTree>
    <p:extLst>
      <p:ext uri="{BB962C8B-B14F-4D97-AF65-F5344CB8AC3E}">
        <p14:creationId xmlns:p14="http://schemas.microsoft.com/office/powerpoint/2010/main" val="19043727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begin with Exploratory Data Analysis in Excel. </a:t>
            </a:r>
          </a:p>
          <a:p>
            <a:r>
              <a:rPr lang="en-US" dirty="0"/>
              <a:t>Pulse check – who has heard of this term before and how would you define it? Or outside of defining it, what are some examples of it? </a:t>
            </a:r>
          </a:p>
        </p:txBody>
      </p:sp>
      <p:sp>
        <p:nvSpPr>
          <p:cNvPr id="4" name="Slide Number Placeholder 3"/>
          <p:cNvSpPr>
            <a:spLocks noGrp="1"/>
          </p:cNvSpPr>
          <p:nvPr>
            <p:ph type="sldNum" sz="quarter" idx="5"/>
          </p:nvPr>
        </p:nvSpPr>
        <p:spPr/>
        <p:txBody>
          <a:bodyPr/>
          <a:lstStyle/>
          <a:p>
            <a:fld id="{FFB500C5-13F7-48FC-8160-C29AECF6C602}" type="slidenum">
              <a:rPr lang="en-US" smtClean="0"/>
              <a:t>8</a:t>
            </a:fld>
            <a:endParaRPr lang="en-US"/>
          </a:p>
        </p:txBody>
      </p:sp>
    </p:spTree>
    <p:extLst>
      <p:ext uri="{BB962C8B-B14F-4D97-AF65-F5344CB8AC3E}">
        <p14:creationId xmlns:p14="http://schemas.microsoft.com/office/powerpoint/2010/main" val="19280496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normal distribution of paramount in statistics. We are able to extrapolate pretty well about a variable’s value when it falls on a bell curve because we know exactly how “spread” the variable’s values are around its center. </a:t>
            </a:r>
          </a:p>
          <a:p>
            <a:r>
              <a:rPr lang="en-US" dirty="0"/>
              <a:t>Next slide for some specifics. </a:t>
            </a:r>
          </a:p>
        </p:txBody>
      </p:sp>
      <p:sp>
        <p:nvSpPr>
          <p:cNvPr id="4" name="Slide Number Placeholder 3"/>
          <p:cNvSpPr>
            <a:spLocks noGrp="1"/>
          </p:cNvSpPr>
          <p:nvPr>
            <p:ph type="sldNum" sz="quarter" idx="5"/>
          </p:nvPr>
        </p:nvSpPr>
        <p:spPr/>
        <p:txBody>
          <a:bodyPr/>
          <a:lstStyle/>
          <a:p>
            <a:fld id="{FFB500C5-13F7-48FC-8160-C29AECF6C602}" type="slidenum">
              <a:rPr lang="en-US" smtClean="0"/>
              <a:t>9</a:t>
            </a:fld>
            <a:endParaRPr lang="en-US"/>
          </a:p>
        </p:txBody>
      </p:sp>
    </p:spTree>
    <p:extLst>
      <p:ext uri="{BB962C8B-B14F-4D97-AF65-F5344CB8AC3E}">
        <p14:creationId xmlns:p14="http://schemas.microsoft.com/office/powerpoint/2010/main" val="11722288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called the empirical rule and it tells us how many observations we expect to fall within how many standard deviations of the mean. We can expect that 68% of our observations fall within 1 standard deviation, 95% within 2, and 99.7% within 3. This allows us to state how likely or unlikely it is to get any certain value. </a:t>
            </a:r>
          </a:p>
        </p:txBody>
      </p:sp>
      <p:sp>
        <p:nvSpPr>
          <p:cNvPr id="4" name="Slide Number Placeholder 3"/>
          <p:cNvSpPr>
            <a:spLocks noGrp="1"/>
          </p:cNvSpPr>
          <p:nvPr>
            <p:ph type="sldNum" sz="quarter" idx="5"/>
          </p:nvPr>
        </p:nvSpPr>
        <p:spPr/>
        <p:txBody>
          <a:bodyPr/>
          <a:lstStyle/>
          <a:p>
            <a:fld id="{FFB500C5-13F7-48FC-8160-C29AECF6C602}" type="slidenum">
              <a:rPr lang="en-US" smtClean="0"/>
              <a:t>10</a:t>
            </a:fld>
            <a:endParaRPr lang="en-US"/>
          </a:p>
        </p:txBody>
      </p:sp>
    </p:spTree>
    <p:extLst>
      <p:ext uri="{BB962C8B-B14F-4D97-AF65-F5344CB8AC3E}">
        <p14:creationId xmlns:p14="http://schemas.microsoft.com/office/powerpoint/2010/main" val="15096746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here, and don’t forget about the demo notes! </a:t>
            </a:r>
          </a:p>
        </p:txBody>
      </p:sp>
      <p:sp>
        <p:nvSpPr>
          <p:cNvPr id="4" name="Slide Number Placeholder 3"/>
          <p:cNvSpPr>
            <a:spLocks noGrp="1"/>
          </p:cNvSpPr>
          <p:nvPr>
            <p:ph type="sldNum" sz="quarter" idx="5"/>
          </p:nvPr>
        </p:nvSpPr>
        <p:spPr/>
        <p:txBody>
          <a:bodyPr/>
          <a:lstStyle/>
          <a:p>
            <a:fld id="{FFB500C5-13F7-48FC-8160-C29AECF6C602}" type="slidenum">
              <a:rPr lang="en-US" smtClean="0"/>
              <a:t>11</a:t>
            </a:fld>
            <a:endParaRPr lang="en-US"/>
          </a:p>
        </p:txBody>
      </p:sp>
    </p:spTree>
    <p:extLst>
      <p:ext uri="{BB962C8B-B14F-4D97-AF65-F5344CB8AC3E}">
        <p14:creationId xmlns:p14="http://schemas.microsoft.com/office/powerpoint/2010/main" val="2059681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7/14/2020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image" Target="../media/image13.sv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4.gif"/></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5.gif"/></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hyperlink" Target="https://www.youtube.com/watch?v=4Lb-6rxZxx0" TargetMode="External"/><Relationship Id="rId4" Type="http://schemas.openxmlformats.org/officeDocument/2006/relationships/image" Target="../media/image16.gif"/></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jpeg"/><Relationship Id="rId5" Type="http://schemas.openxmlformats.org/officeDocument/2006/relationships/hyperlink" Target="http://ontheworldmap.com/usa/lake/lake-erie/map-of-lake-erie-with-cities-and-rivers.html" TargetMode="Externa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hyperlink" Target="https://maqimzmnjbt5wavnbicv98tlhog-my.sharepoint.com/:b:/g/personal/george_stringfestanalytics_com/EU8yGHJ_zURJghhOjKDwcRYB2-eN6t-uHxR3BmepRXU34g?e=jzjc9M"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6053" y="6053"/>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a:off x="-2758122" y="16512"/>
            <a:ext cx="5529960" cy="4788945"/>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2642538" y="1211424"/>
            <a:ext cx="13130342" cy="56192"/>
          </a:xfrm>
          <a:prstGeom prst="rect">
            <a:avLst/>
          </a:prstGeom>
          <a:solidFill>
            <a:srgbClr val="3D3935"/>
          </a:solidFill>
        </p:spPr>
      </p:sp>
      <p:pic>
        <p:nvPicPr>
          <p:cNvPr id="7" name="Picture 7"/>
          <p:cNvPicPr>
            <a:picLocks noChangeAspect="1"/>
          </p:cNvPicPr>
          <p:nvPr/>
        </p:nvPicPr>
        <p:blipFill>
          <a:blip r:embed="rId2"/>
          <a:srcRect/>
          <a:stretch>
            <a:fillRect/>
          </a:stretch>
        </p:blipFill>
        <p:spPr>
          <a:xfrm>
            <a:off x="11095486" y="-952760"/>
            <a:ext cx="6699438" cy="4911526"/>
          </a:xfrm>
          <a:prstGeom prst="rect">
            <a:avLst/>
          </a:prstGeom>
        </p:spPr>
      </p:pic>
      <p:sp>
        <p:nvSpPr>
          <p:cNvPr id="8" name="TextBox 8"/>
          <p:cNvSpPr txBox="1"/>
          <p:nvPr/>
        </p:nvSpPr>
        <p:spPr>
          <a:xfrm>
            <a:off x="3716308" y="5238750"/>
            <a:ext cx="13542992" cy="4228722"/>
          </a:xfrm>
          <a:prstGeom prst="rect">
            <a:avLst/>
          </a:prstGeom>
        </p:spPr>
        <p:txBody>
          <a:bodyPr lIns="0" tIns="0" rIns="0" bIns="0" rtlCol="0" anchor="t">
            <a:spAutoFit/>
          </a:bodyPr>
          <a:lstStyle/>
          <a:p>
            <a:pPr algn="r">
              <a:lnSpc>
                <a:spcPts val="10900"/>
              </a:lnSpc>
            </a:pPr>
            <a:r>
              <a:rPr lang="en-US" sz="10000" spc="600" dirty="0">
                <a:solidFill>
                  <a:srgbClr val="000000"/>
                </a:solidFill>
                <a:latin typeface="League Spartan Bold"/>
              </a:rPr>
              <a:t>LEARNING STATISTICS IN EXCEL</a:t>
            </a:r>
          </a:p>
        </p:txBody>
      </p:sp>
      <p:pic>
        <p:nvPicPr>
          <p:cNvPr id="11" name="Picture 10">
            <a:extLst>
              <a:ext uri="{FF2B5EF4-FFF2-40B4-BE49-F238E27FC236}">
                <a16:creationId xmlns:a16="http://schemas.microsoft.com/office/drawing/2014/main" id="{BC75A463-D708-49E8-A688-40CA4C28C117}"/>
              </a:ext>
            </a:extLst>
          </p:cNvPr>
          <p:cNvPicPr>
            <a:picLocks noChangeAspect="1"/>
          </p:cNvPicPr>
          <p:nvPr/>
        </p:nvPicPr>
        <p:blipFill>
          <a:blip r:embed="rId3"/>
          <a:stretch>
            <a:fillRect/>
          </a:stretch>
        </p:blipFill>
        <p:spPr>
          <a:xfrm>
            <a:off x="533400" y="7353111"/>
            <a:ext cx="4938188" cy="26062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2057400" y="342900"/>
            <a:ext cx="16230600" cy="1569660"/>
          </a:xfrm>
          <a:prstGeom prst="rect">
            <a:avLst/>
          </a:prstGeom>
        </p:spPr>
        <p:txBody>
          <a:bodyPr wrap="square" lIns="0" tIns="0" rIns="0" bIns="0" rtlCol="0" anchor="t">
            <a:spAutoFit/>
          </a:bodyPr>
          <a:lstStyle/>
          <a:p>
            <a:pPr marL="264160" lvl="1" algn="ctr"/>
            <a:r>
              <a:rPr lang="en-US" sz="5400" spc="160" dirty="0">
                <a:solidFill>
                  <a:srgbClr val="000000"/>
                </a:solidFill>
                <a:latin typeface="League Spartan Bold"/>
              </a:rPr>
              <a:t>WHAT DOES IT MEAN TO BE NORMAL?</a:t>
            </a:r>
          </a:p>
          <a:p>
            <a:pPr marL="264160" lvl="1" algn="ctr"/>
            <a:r>
              <a:rPr lang="en-US" sz="4800" spc="160" dirty="0">
                <a:solidFill>
                  <a:srgbClr val="000000"/>
                </a:solidFill>
                <a:latin typeface="League Spartan Bold"/>
              </a:rPr>
              <a:t>“Empirical rule”</a:t>
            </a:r>
            <a:endParaRPr lang="en-US" sz="6000" spc="160" dirty="0">
              <a:solidFill>
                <a:srgbClr val="000000"/>
              </a:solidFill>
              <a:latin typeface="League Spartan Bold"/>
            </a:endParaRP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a:extLst>
              <a:ext uri="{FF2B5EF4-FFF2-40B4-BE49-F238E27FC236}">
                <a16:creationId xmlns:a16="http://schemas.microsoft.com/office/drawing/2014/main" id="{3A4A5DFB-1992-4B5C-A084-B77701D0B715}"/>
              </a:ext>
            </a:extLst>
          </p:cNvPr>
          <p:cNvPicPr>
            <a:picLocks noChangeAspect="1"/>
          </p:cNvPicPr>
          <p:nvPr/>
        </p:nvPicPr>
        <p:blipFill>
          <a:blip r:embed="rId4"/>
          <a:stretch>
            <a:fillRect/>
          </a:stretch>
        </p:blipFill>
        <p:spPr>
          <a:xfrm>
            <a:off x="191248" y="3372458"/>
            <a:ext cx="17905504" cy="3542083"/>
          </a:xfrm>
          <a:prstGeom prst="rect">
            <a:avLst/>
          </a:prstGeom>
        </p:spPr>
      </p:pic>
    </p:spTree>
    <p:extLst>
      <p:ext uri="{BB962C8B-B14F-4D97-AF65-F5344CB8AC3E}">
        <p14:creationId xmlns:p14="http://schemas.microsoft.com/office/powerpoint/2010/main" val="503539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1897405" cy="6550191"/>
          </a:xfrm>
          <a:prstGeom prst="rect">
            <a:avLst/>
          </a:prstGeom>
        </p:spPr>
        <p:txBody>
          <a:bodyPr wrap="square" lIns="0" tIns="0" rIns="0" bIns="0" rtlCol="0" anchor="t">
            <a:spAutoFit/>
          </a:bodyPr>
          <a:lstStyle/>
          <a:p>
            <a:pPr marL="1028700" lvl="1" indent="-571500">
              <a:lnSpc>
                <a:spcPct val="150000"/>
              </a:lnSpc>
              <a:buFont typeface="Arial" panose="020B0604020202020204" pitchFamily="34" charset="0"/>
              <a:buChar char="•"/>
            </a:pPr>
            <a:r>
              <a:rPr lang="en-US" sz="3600" dirty="0">
                <a:latin typeface="Gidole" panose="020B0604020202020204" charset="0"/>
              </a:rPr>
              <a:t>Demo: </a:t>
            </a:r>
            <a:r>
              <a:rPr lang="en-US" sz="3600" dirty="0">
                <a:solidFill>
                  <a:srgbClr val="000000"/>
                </a:solidFill>
                <a:latin typeface="Roboto Mono" pitchFamily="2" charset="0"/>
                <a:ea typeface="Roboto Mono" pitchFamily="2" charset="0"/>
              </a:rPr>
              <a:t>empirical-rule.xlsx</a:t>
            </a:r>
          </a:p>
          <a:p>
            <a:pPr marL="1485900" lvl="2" indent="-571500">
              <a:lnSpc>
                <a:spcPct val="150000"/>
              </a:lnSpc>
              <a:buFont typeface="Arial" panose="020B0604020202020204" pitchFamily="34" charset="0"/>
              <a:buChar char="•"/>
            </a:pPr>
            <a:r>
              <a:rPr lang="en-US" sz="3600" i="1" dirty="0">
                <a:solidFill>
                  <a:srgbClr val="000000"/>
                </a:solidFill>
                <a:latin typeface="Gidole" panose="020B0604020202020204" charset="0"/>
                <a:ea typeface="Roboto Mono" pitchFamily="2" charset="0"/>
              </a:rPr>
              <a:t>Probability density function </a:t>
            </a:r>
            <a:r>
              <a:rPr lang="en-US" sz="3600" dirty="0">
                <a:solidFill>
                  <a:srgbClr val="000000"/>
                </a:solidFill>
                <a:latin typeface="Gidole" panose="020B0604020202020204" charset="0"/>
                <a:ea typeface="Roboto Mono" pitchFamily="2" charset="0"/>
              </a:rPr>
              <a:t>: tells us what percent of values we expect to find within a given interval of a distribution</a:t>
            </a:r>
          </a:p>
          <a:p>
            <a:pPr marL="1943100" lvl="3" indent="-571500">
              <a:lnSpc>
                <a:spcPct val="150000"/>
              </a:lnSpc>
              <a:buFont typeface="Arial" panose="020B0604020202020204" pitchFamily="34" charset="0"/>
              <a:buChar char="•"/>
            </a:pPr>
            <a:r>
              <a:rPr lang="en-US" sz="3600" dirty="0">
                <a:solidFill>
                  <a:srgbClr val="000000"/>
                </a:solidFill>
                <a:latin typeface="Gidole" panose="020B0604020202020204" charset="0"/>
                <a:ea typeface="Roboto Mono" pitchFamily="2" charset="0"/>
              </a:rPr>
              <a:t>e.g. We would expect to find about 2% of values ranging between 34 and 42 for a normally-distributed variable with a mean of 50 and standard deviation of 10</a:t>
            </a:r>
            <a:endParaRPr lang="en-US" sz="3600" dirty="0">
              <a:latin typeface="Gidole" panose="020B0604020202020204" charset="0"/>
            </a:endParaRPr>
          </a:p>
        </p:txBody>
      </p:sp>
    </p:spTree>
    <p:extLst>
      <p:ext uri="{BB962C8B-B14F-4D97-AF65-F5344CB8AC3E}">
        <p14:creationId xmlns:p14="http://schemas.microsoft.com/office/powerpoint/2010/main" val="841055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12599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2. NORMALITY AND STATISTICAL INFERENCE</a:t>
            </a:r>
          </a:p>
        </p:txBody>
      </p:sp>
    </p:spTree>
    <p:extLst>
      <p:ext uri="{BB962C8B-B14F-4D97-AF65-F5344CB8AC3E}">
        <p14:creationId xmlns:p14="http://schemas.microsoft.com/office/powerpoint/2010/main" val="984260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
            <a:ext cx="7687509" cy="5129475"/>
          </a:xfrm>
          <a:prstGeom prst="rect">
            <a:avLst/>
          </a:prstGeom>
        </p:spPr>
      </p:pic>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4"/>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1154162"/>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STATROULETTE</a:t>
            </a:r>
          </a:p>
        </p:txBody>
      </p:sp>
      <p:sp>
        <p:nvSpPr>
          <p:cNvPr id="10" name="TextBox 10"/>
          <p:cNvSpPr txBox="1"/>
          <p:nvPr/>
        </p:nvSpPr>
        <p:spPr>
          <a:xfrm>
            <a:off x="5728519" y="5938707"/>
            <a:ext cx="11374956" cy="1102866"/>
          </a:xfrm>
          <a:prstGeom prst="rect">
            <a:avLst/>
          </a:prstGeom>
        </p:spPr>
        <p:txBody>
          <a:bodyPr wrap="square" lIns="0" tIns="0" rIns="0" bIns="0" rtlCol="0" anchor="t">
            <a:spAutoFit/>
          </a:bodyPr>
          <a:lstStyle/>
          <a:p>
            <a:pPr marL="868680" lvl="1" indent="-571500">
              <a:lnSpc>
                <a:spcPts val="4320"/>
              </a:lnSpc>
              <a:buFont typeface="Arial" panose="020B0604020202020204" pitchFamily="34" charset="0"/>
              <a:buChar char="•"/>
            </a:pPr>
            <a:r>
              <a:rPr lang="en-US" sz="3600" b="1" spc="179" dirty="0">
                <a:solidFill>
                  <a:srgbClr val="F2F0F4"/>
                </a:solidFill>
                <a:latin typeface="Gidole Bold"/>
              </a:rPr>
              <a:t>A roulette wheel returns values between 0 and 36.</a:t>
            </a:r>
          </a:p>
          <a:p>
            <a:pPr marL="868680" lvl="1" indent="-571500">
              <a:lnSpc>
                <a:spcPts val="4320"/>
              </a:lnSpc>
              <a:buFont typeface="Arial" panose="020B0604020202020204" pitchFamily="34" charset="0"/>
              <a:buChar char="•"/>
            </a:pPr>
            <a:r>
              <a:rPr lang="en-US" sz="3600" b="1" spc="179" dirty="0">
                <a:solidFill>
                  <a:srgbClr val="F2F0F4"/>
                </a:solidFill>
                <a:latin typeface="Gidole Bold"/>
              </a:rPr>
              <a:t>Let’s simulate a game of roulette in Excel</a:t>
            </a:r>
          </a:p>
        </p:txBody>
      </p:sp>
    </p:spTree>
    <p:extLst>
      <p:ext uri="{BB962C8B-B14F-4D97-AF65-F5344CB8AC3E}">
        <p14:creationId xmlns:p14="http://schemas.microsoft.com/office/powerpoint/2010/main" val="157611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7386638"/>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000" dirty="0">
                <a:solidFill>
                  <a:srgbClr val="000000"/>
                </a:solidFill>
                <a:latin typeface="Consolas" panose="020B0609020204030204" pitchFamily="49" charset="0"/>
              </a:rPr>
              <a:t>central-limit.xlsx</a:t>
            </a:r>
          </a:p>
          <a:p>
            <a:pPr marL="346710" lvl="1"/>
            <a:endParaRPr lang="en-US" sz="3000" dirty="0">
              <a:solidFill>
                <a:srgbClr val="000000"/>
              </a:solidFill>
              <a:latin typeface="Gidole" panose="020B0604020202020204" charset="0"/>
            </a:endParaRPr>
          </a:p>
          <a:p>
            <a:pPr marL="346710" lvl="1"/>
            <a:r>
              <a:rPr lang="en-US" sz="3000" dirty="0">
                <a:solidFill>
                  <a:srgbClr val="000000"/>
                </a:solidFill>
                <a:latin typeface="Gidole" panose="020B0604020202020204" charset="0"/>
              </a:rPr>
              <a:t>	First: </a:t>
            </a:r>
          </a:p>
          <a:p>
            <a:pPr marL="346710" lvl="1"/>
            <a:endParaRPr lang="en-US" sz="3000" dirty="0">
              <a:solidFill>
                <a:srgbClr val="000000"/>
              </a:solidFill>
              <a:latin typeface="Gidole" panose="020B0604020202020204" charset="0"/>
            </a:endParaRPr>
          </a:p>
          <a:p>
            <a:pPr marL="1261110" lvl="2" indent="-457200">
              <a:buFont typeface="Arial" panose="020B0604020202020204" pitchFamily="34" charset="0"/>
              <a:buChar char="•"/>
            </a:pPr>
            <a:r>
              <a:rPr lang="en-US" sz="3000" dirty="0">
                <a:solidFill>
                  <a:srgbClr val="000000"/>
                </a:solidFill>
                <a:latin typeface="Gidole" panose="020B0604020202020204" charset="0"/>
              </a:rPr>
              <a:t>Simulate 500 rounds of a roulette spin.  </a:t>
            </a:r>
          </a:p>
          <a:p>
            <a:pPr marL="1261110" lvl="2" indent="-457200">
              <a:buFont typeface="Arial" panose="020B0604020202020204" pitchFamily="34" charset="0"/>
              <a:buChar char="•"/>
            </a:pPr>
            <a:r>
              <a:rPr lang="en-US" sz="3000" dirty="0">
                <a:solidFill>
                  <a:srgbClr val="000000"/>
                </a:solidFill>
                <a:latin typeface="Gidole" panose="020B0604020202020204" charset="0"/>
              </a:rPr>
              <a:t>Plot the resulting frequency distribution as a histogram. </a:t>
            </a:r>
          </a:p>
          <a:p>
            <a:pPr marL="803910" lvl="2"/>
            <a:endParaRPr lang="en-US" sz="3000" dirty="0">
              <a:solidFill>
                <a:srgbClr val="000000"/>
              </a:solidFill>
              <a:latin typeface="Gidole" panose="020B0604020202020204" charset="0"/>
            </a:endParaRPr>
          </a:p>
          <a:p>
            <a:pPr marL="803910" lvl="2"/>
            <a:r>
              <a:rPr lang="en-US" sz="3000" dirty="0">
                <a:solidFill>
                  <a:srgbClr val="000000"/>
                </a:solidFill>
                <a:latin typeface="Gidole" panose="020B0604020202020204" charset="0"/>
              </a:rPr>
              <a:t>Then:</a:t>
            </a:r>
          </a:p>
          <a:p>
            <a:pPr marL="1261110" lvl="2" indent="-457200">
              <a:buFont typeface="Arial" panose="020B0604020202020204" pitchFamily="34" charset="0"/>
              <a:buChar char="•"/>
            </a:pPr>
            <a:endParaRPr lang="en-US" sz="3000" dirty="0">
              <a:solidFill>
                <a:srgbClr val="000000"/>
              </a:solidFill>
              <a:latin typeface="Gidole" panose="020B0604020202020204" charset="0"/>
            </a:endParaRPr>
          </a:p>
          <a:p>
            <a:pPr marL="1261110" lvl="2" indent="-457200">
              <a:buFont typeface="Arial" panose="020B0604020202020204" pitchFamily="34" charset="0"/>
              <a:buChar char="•"/>
            </a:pPr>
            <a:r>
              <a:rPr lang="en-US" sz="3000" dirty="0">
                <a:solidFill>
                  <a:srgbClr val="000000"/>
                </a:solidFill>
                <a:latin typeface="Gidole" panose="020B0604020202020204" charset="0"/>
              </a:rPr>
              <a:t>Simulate a roulette spin 100 times. </a:t>
            </a:r>
          </a:p>
          <a:p>
            <a:pPr marL="1261110" lvl="2" indent="-457200">
              <a:buFont typeface="Arial" panose="020B0604020202020204" pitchFamily="34" charset="0"/>
              <a:buChar char="•"/>
            </a:pPr>
            <a:r>
              <a:rPr lang="en-US" sz="3000" dirty="0">
                <a:solidFill>
                  <a:srgbClr val="000000"/>
                </a:solidFill>
                <a:latin typeface="Gidole" panose="020B0604020202020204" charset="0"/>
              </a:rPr>
              <a:t>Take the average spin.</a:t>
            </a:r>
          </a:p>
          <a:p>
            <a:pPr marL="1261110" lvl="2" indent="-457200">
              <a:buFont typeface="Arial" panose="020B0604020202020204" pitchFamily="34" charset="0"/>
              <a:buChar char="•"/>
            </a:pPr>
            <a:r>
              <a:rPr lang="en-US" sz="3000" dirty="0">
                <a:solidFill>
                  <a:srgbClr val="000000"/>
                </a:solidFill>
                <a:latin typeface="Gidole" panose="020B0604020202020204" charset="0"/>
              </a:rPr>
              <a:t>Do this for 500 trials.</a:t>
            </a:r>
          </a:p>
          <a:p>
            <a:pPr marL="1261110" lvl="2" indent="-457200">
              <a:buFont typeface="Arial" panose="020B0604020202020204" pitchFamily="34" charset="0"/>
              <a:buChar char="•"/>
            </a:pPr>
            <a:r>
              <a:rPr lang="en-US" sz="3000" dirty="0">
                <a:solidFill>
                  <a:srgbClr val="000000"/>
                </a:solidFill>
                <a:latin typeface="Gidole" panose="020B0604020202020204" charset="0"/>
              </a:rPr>
              <a:t>Plot the distribution of trial means as a histogram. </a:t>
            </a:r>
          </a:p>
          <a:p>
            <a:pPr marL="1261110" lvl="2" indent="-457200">
              <a:buFont typeface="Arial" panose="020B0604020202020204" pitchFamily="34" charset="0"/>
              <a:buChar char="•"/>
            </a:pPr>
            <a:endParaRPr lang="en-US" sz="3000" dirty="0">
              <a:solidFill>
                <a:srgbClr val="000000"/>
              </a:solidFill>
              <a:latin typeface="Gidole" panose="020B0604020202020204" charset="0"/>
            </a:endParaRPr>
          </a:p>
        </p:txBody>
      </p:sp>
    </p:spTree>
    <p:extLst>
      <p:ext uri="{BB962C8B-B14F-4D97-AF65-F5344CB8AC3E}">
        <p14:creationId xmlns:p14="http://schemas.microsoft.com/office/powerpoint/2010/main" val="34692319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757165"/>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Central limit theorem</a:t>
            </a:r>
            <a:r>
              <a:rPr lang="en-US" sz="4800" b="1" spc="179" dirty="0">
                <a:solidFill>
                  <a:srgbClr val="F2F0F4"/>
                </a:solidFill>
                <a:latin typeface="Gidole Bold"/>
              </a:rPr>
              <a:t>: the sampling distribution of the mean of any independent, random variable will be normal or nearly normal, </a:t>
            </a:r>
            <a:r>
              <a:rPr lang="en-US" sz="4800" b="1" i="1" spc="179" dirty="0">
                <a:solidFill>
                  <a:srgbClr val="F2F0F4"/>
                </a:solidFill>
                <a:latin typeface="Gidole Bold"/>
              </a:rPr>
              <a:t>if the sample size is large enough.</a:t>
            </a: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22462960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5517" y="0"/>
            <a:ext cx="18513517" cy="3466476"/>
          </a:xfrm>
          <a:prstGeom prst="rect">
            <a:avLst/>
          </a:prstGeom>
          <a:solidFill>
            <a:srgbClr val="3D3935"/>
          </a:solidFill>
        </p:spPr>
      </p:sp>
      <p:grpSp>
        <p:nvGrpSpPr>
          <p:cNvPr id="3" name="Group 3"/>
          <p:cNvGrpSpPr/>
          <p:nvPr/>
        </p:nvGrpSpPr>
        <p:grpSpPr>
          <a:xfrm>
            <a:off x="0" y="52709"/>
            <a:ext cx="3419237" cy="341376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F2F0F4">
                <a:alpha val="84705"/>
              </a:srgbClr>
            </a:solidFill>
          </p:spPr>
        </p:sp>
      </p:grpSp>
      <p:grpSp>
        <p:nvGrpSpPr>
          <p:cNvPr id="5" name="Group 5"/>
          <p:cNvGrpSpPr/>
          <p:nvPr/>
        </p:nvGrpSpPr>
        <p:grpSpPr>
          <a:xfrm rot="-10800000">
            <a:off x="-2110659" y="-189185"/>
            <a:ext cx="4221318" cy="3655661"/>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sp>
        <p:nvSpPr>
          <p:cNvPr id="7" name="TextBox 7"/>
          <p:cNvSpPr txBox="1"/>
          <p:nvPr/>
        </p:nvSpPr>
        <p:spPr>
          <a:xfrm>
            <a:off x="2110659" y="435320"/>
            <a:ext cx="15772737" cy="1095300"/>
          </a:xfrm>
          <a:prstGeom prst="rect">
            <a:avLst/>
          </a:prstGeom>
        </p:spPr>
        <p:txBody>
          <a:bodyPr lIns="0" tIns="0" rIns="0" bIns="0" rtlCol="0" anchor="t">
            <a:spAutoFit/>
          </a:bodyPr>
          <a:lstStyle/>
          <a:p>
            <a:pPr algn="r">
              <a:lnSpc>
                <a:spcPts val="9100"/>
              </a:lnSpc>
            </a:pPr>
            <a:r>
              <a:rPr lang="en-US" sz="6500" spc="195" dirty="0">
                <a:solidFill>
                  <a:srgbClr val="F2F0F4"/>
                </a:solidFill>
                <a:latin typeface="League Spartan Italics"/>
              </a:rPr>
              <a:t>How “large enough” is large enough? </a:t>
            </a:r>
          </a:p>
        </p:txBody>
      </p:sp>
      <p:pic>
        <p:nvPicPr>
          <p:cNvPr id="8" name="Picture 8"/>
          <p:cNvPicPr>
            <a:picLocks noChangeAspect="1"/>
          </p:cNvPicPr>
          <p:nvPr/>
        </p:nvPicPr>
        <p:blipFill>
          <a:blip r:embed="rId3"/>
          <a:srcRect b="44190"/>
          <a:stretch>
            <a:fillRect/>
          </a:stretch>
        </p:blipFill>
        <p:spPr>
          <a:xfrm>
            <a:off x="16095120" y="9265255"/>
            <a:ext cx="2013122" cy="823680"/>
          </a:xfrm>
          <a:prstGeom prst="rect">
            <a:avLst/>
          </a:prstGeom>
        </p:spPr>
      </p:pic>
      <p:sp>
        <p:nvSpPr>
          <p:cNvPr id="9" name="TextBox 8">
            <a:extLst>
              <a:ext uri="{FF2B5EF4-FFF2-40B4-BE49-F238E27FC236}">
                <a16:creationId xmlns:a16="http://schemas.microsoft.com/office/drawing/2014/main" id="{70F8E36B-5389-41E7-BBDB-BE061BE6D012}"/>
              </a:ext>
            </a:extLst>
          </p:cNvPr>
          <p:cNvSpPr txBox="1"/>
          <p:nvPr/>
        </p:nvSpPr>
        <p:spPr>
          <a:xfrm>
            <a:off x="228600" y="3848100"/>
            <a:ext cx="8153400" cy="2123658"/>
          </a:xfrm>
          <a:prstGeom prst="rect">
            <a:avLst/>
          </a:prstGeom>
          <a:noFill/>
        </p:spPr>
        <p:txBody>
          <a:bodyPr wrap="square" rtlCol="0">
            <a:spAutoFit/>
          </a:bodyPr>
          <a:lstStyle/>
          <a:p>
            <a:pPr marL="1028700" lvl="1" indent="-571500">
              <a:buFont typeface="Arial" panose="020B0604020202020204" pitchFamily="34" charset="0"/>
              <a:buChar char="•"/>
            </a:pPr>
            <a:r>
              <a:rPr lang="en-US" sz="4400" dirty="0">
                <a:latin typeface="Gidole" panose="020B0604020202020204" charset="0"/>
              </a:rPr>
              <a:t>N = 30? 60? 100?</a:t>
            </a:r>
          </a:p>
          <a:p>
            <a:pPr marL="1028700" lvl="1" indent="-571500">
              <a:buFont typeface="Arial" panose="020B0604020202020204" pitchFamily="34" charset="0"/>
              <a:buChar char="•"/>
            </a:pPr>
            <a:r>
              <a:rPr lang="en-US" sz="4400" dirty="0">
                <a:latin typeface="Gidole" panose="020B0604020202020204" charset="0"/>
              </a:rPr>
              <a:t>It depends on how “normal” your sample is</a:t>
            </a:r>
            <a:endParaRPr lang="en-US" sz="4400" i="1" dirty="0">
              <a:latin typeface="Gidole" panose="020B0604020202020204" charset="0"/>
            </a:endParaRPr>
          </a:p>
        </p:txBody>
      </p:sp>
    </p:spTree>
    <p:extLst>
      <p:ext uri="{BB962C8B-B14F-4D97-AF65-F5344CB8AC3E}">
        <p14:creationId xmlns:p14="http://schemas.microsoft.com/office/powerpoint/2010/main" val="7896937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5" y="1720934"/>
            <a:ext cx="8239806" cy="2769989"/>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000" dirty="0">
                <a:solidFill>
                  <a:srgbClr val="000000"/>
                </a:solidFill>
                <a:latin typeface="Consolas" panose="020B0609020204030204" pitchFamily="49" charset="0"/>
              </a:rPr>
              <a:t>large-numbers.xlsx</a:t>
            </a:r>
          </a:p>
          <a:p>
            <a:pPr marL="803910" lvl="1" indent="-457200">
              <a:buFont typeface="Arial" panose="020B0604020202020204" pitchFamily="34" charset="0"/>
              <a:buChar char="•"/>
            </a:pPr>
            <a:r>
              <a:rPr lang="en-US" sz="3000" dirty="0">
                <a:solidFill>
                  <a:srgbClr val="000000"/>
                </a:solidFill>
                <a:latin typeface="Gidole" panose="02000503000000000000" pitchFamily="2" charset="0"/>
              </a:rPr>
              <a:t>A roulette wheel returns values between 0 and 36.</a:t>
            </a:r>
          </a:p>
          <a:p>
            <a:pPr marL="803910" lvl="1" indent="-457200">
              <a:buFont typeface="Arial" panose="020B0604020202020204" pitchFamily="34" charset="0"/>
              <a:buChar char="•"/>
            </a:pPr>
            <a:r>
              <a:rPr lang="en-US" sz="3000" dirty="0">
                <a:solidFill>
                  <a:srgbClr val="000000"/>
                </a:solidFill>
                <a:latin typeface="Gidole" panose="02000503000000000000" pitchFamily="2" charset="0"/>
              </a:rPr>
              <a:t>What is the average roulette spin given more and more spins?</a:t>
            </a:r>
          </a:p>
          <a:p>
            <a:pPr marL="803910" lvl="1" indent="-457200">
              <a:buFont typeface="Arial" panose="020B0604020202020204" pitchFamily="34" charset="0"/>
              <a:buChar char="•"/>
            </a:pPr>
            <a:endParaRPr lang="en-US" sz="30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7022514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a:off x="-100401" y="5129474"/>
            <a:ext cx="18485333" cy="5157526"/>
          </a:xfrm>
          <a:prstGeom prst="rect">
            <a:avLst/>
          </a:prstGeom>
          <a:solidFill>
            <a:srgbClr val="CF3338"/>
          </a:solidFill>
        </p:spPr>
      </p:sp>
      <p:grpSp>
        <p:nvGrpSpPr>
          <p:cNvPr id="4" name="Group 4"/>
          <p:cNvGrpSpPr/>
          <p:nvPr/>
        </p:nvGrpSpPr>
        <p:grpSpPr>
          <a:xfrm>
            <a:off x="-121817" y="2733413"/>
            <a:ext cx="7565692" cy="755358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3031757" y="5143500"/>
            <a:ext cx="6063514" cy="5251003"/>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8" name="Picture 8"/>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8427327" y="836057"/>
            <a:ext cx="8831973" cy="2308324"/>
          </a:xfrm>
          <a:prstGeom prst="rect">
            <a:avLst/>
          </a:prstGeom>
        </p:spPr>
        <p:txBody>
          <a:bodyPr lIns="0" tIns="0" rIns="0" bIns="0" rtlCol="0" anchor="t">
            <a:spAutoFit/>
          </a:bodyPr>
          <a:lstStyle/>
          <a:p>
            <a:pPr algn="r">
              <a:lnSpc>
                <a:spcPts val="9000"/>
              </a:lnSpc>
            </a:pPr>
            <a:r>
              <a:rPr lang="en-US" sz="7500" spc="375" dirty="0">
                <a:solidFill>
                  <a:srgbClr val="000000"/>
                </a:solidFill>
                <a:latin typeface="League Spartan Bold"/>
              </a:rPr>
              <a:t>MAGIC… OR STATISTICS?</a:t>
            </a:r>
          </a:p>
        </p:txBody>
      </p:sp>
      <p:sp>
        <p:nvSpPr>
          <p:cNvPr id="10" name="TextBox 10"/>
          <p:cNvSpPr txBox="1"/>
          <p:nvPr/>
        </p:nvSpPr>
        <p:spPr>
          <a:xfrm>
            <a:off x="5728519" y="5938707"/>
            <a:ext cx="11374956" cy="2205732"/>
          </a:xfrm>
          <a:prstGeom prst="rect">
            <a:avLst/>
          </a:prstGeom>
        </p:spPr>
        <p:txBody>
          <a:bodyPr lIns="0" tIns="0" rIns="0" bIns="0" rtlCol="0" anchor="t">
            <a:spAutoFit/>
          </a:bodyPr>
          <a:lstStyle/>
          <a:p>
            <a:pPr marL="868680" lvl="1" indent="-571500">
              <a:lnSpc>
                <a:spcPts val="4320"/>
              </a:lnSpc>
              <a:buFont typeface="Arial" panose="020B0604020202020204" pitchFamily="34" charset="0"/>
              <a:buChar char="•"/>
            </a:pPr>
            <a:r>
              <a:rPr lang="en-US" sz="4800" b="1" u="sng" spc="179" dirty="0">
                <a:solidFill>
                  <a:srgbClr val="F2F0F4"/>
                </a:solidFill>
                <a:latin typeface="Gidole Bold"/>
              </a:rPr>
              <a:t>Law of large numbers</a:t>
            </a:r>
            <a:r>
              <a:rPr lang="en-US" sz="4800" b="1" spc="179" dirty="0">
                <a:solidFill>
                  <a:srgbClr val="F2F0F4"/>
                </a:solidFill>
                <a:latin typeface="Gidole Bold"/>
              </a:rPr>
              <a:t>: the average of results obtained from trials become closer to the expected value as more trials are performed</a:t>
            </a:r>
            <a:endParaRPr lang="en-US" sz="4800" b="1" i="1" spc="179" dirty="0">
              <a:solidFill>
                <a:srgbClr val="F2F0F4"/>
              </a:solidFill>
              <a:latin typeface="Gidole Bold"/>
            </a:endParaRPr>
          </a:p>
        </p:txBody>
      </p:sp>
      <p:sp>
        <p:nvSpPr>
          <p:cNvPr id="11" name="AutoShape 2" descr="Magic, Conjure, Conjurer, Cylinder, Magic Hat, Wand">
            <a:extLst>
              <a:ext uri="{FF2B5EF4-FFF2-40B4-BE49-F238E27FC236}">
                <a16:creationId xmlns:a16="http://schemas.microsoft.com/office/drawing/2014/main" id="{E679F27A-FD88-4672-B0BC-791C421C6359}"/>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CDCF8DB7-3864-4286-AF94-A5463F939F2F}"/>
              </a:ext>
            </a:extLst>
          </p:cNvPr>
          <p:cNvPicPr>
            <a:picLocks noChangeAspect="1"/>
          </p:cNvPicPr>
          <p:nvPr/>
        </p:nvPicPr>
        <p:blipFill>
          <a:blip r:embed="rId4"/>
          <a:stretch>
            <a:fillRect/>
          </a:stretch>
        </p:blipFill>
        <p:spPr>
          <a:xfrm>
            <a:off x="-93242" y="0"/>
            <a:ext cx="8994146" cy="5129474"/>
          </a:xfrm>
          <a:prstGeom prst="rect">
            <a:avLst/>
          </a:prstGeom>
        </p:spPr>
      </p:pic>
    </p:spTree>
    <p:extLst>
      <p:ext uri="{BB962C8B-B14F-4D97-AF65-F5344CB8AC3E}">
        <p14:creationId xmlns:p14="http://schemas.microsoft.com/office/powerpoint/2010/main" val="1649330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1158" r="16875"/>
          <a:stretch>
            <a:fillRect/>
          </a:stretch>
        </p:blipFill>
        <p:spPr>
          <a:xfrm>
            <a:off x="0" y="0"/>
            <a:ext cx="7565692" cy="10612298"/>
          </a:xfrm>
          <a:prstGeom prst="rect">
            <a:avLst/>
          </a:prstGeom>
        </p:spPr>
      </p:pic>
      <p:sp>
        <p:nvSpPr>
          <p:cNvPr id="3" name="AutoShape 3"/>
          <p:cNvSpPr/>
          <p:nvPr/>
        </p:nvSpPr>
        <p:spPr>
          <a:xfrm>
            <a:off x="7565692" y="3304848"/>
            <a:ext cx="10820975" cy="7070413"/>
          </a:xfrm>
          <a:prstGeom prst="rect">
            <a:avLst/>
          </a:prstGeom>
          <a:solidFill>
            <a:srgbClr val="3D3935">
              <a:alpha val="19607"/>
            </a:srgbClr>
          </a:solidFill>
        </p:spPr>
      </p:sp>
      <p:grpSp>
        <p:nvGrpSpPr>
          <p:cNvPr id="4" name="Group 4"/>
          <p:cNvGrpSpPr/>
          <p:nvPr/>
        </p:nvGrpSpPr>
        <p:grpSpPr>
          <a:xfrm>
            <a:off x="0" y="5689091"/>
            <a:ext cx="3782846" cy="4597909"/>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6" name="Group 6"/>
          <p:cNvGrpSpPr/>
          <p:nvPr/>
        </p:nvGrpSpPr>
        <p:grpSpPr>
          <a:xfrm rot="-10800000">
            <a:off x="-2926980" y="7657663"/>
            <a:ext cx="4542492" cy="3933798"/>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CF3338"/>
            </a:solidFill>
          </p:spPr>
        </p:sp>
      </p:grpSp>
      <p:grpSp>
        <p:nvGrpSpPr>
          <p:cNvPr id="8" name="Group 8"/>
          <p:cNvGrpSpPr/>
          <p:nvPr/>
        </p:nvGrpSpPr>
        <p:grpSpPr>
          <a:xfrm>
            <a:off x="8367928" y="1155137"/>
            <a:ext cx="9556398" cy="8681703"/>
            <a:chOff x="0" y="0"/>
            <a:chExt cx="12741864" cy="11575604"/>
          </a:xfrm>
        </p:grpSpPr>
        <p:sp>
          <p:nvSpPr>
            <p:cNvPr id="9" name="TextBox 9"/>
            <p:cNvSpPr txBox="1"/>
            <p:nvPr/>
          </p:nvSpPr>
          <p:spPr>
            <a:xfrm>
              <a:off x="0" y="-133350"/>
              <a:ext cx="12741864" cy="1449917"/>
            </a:xfrm>
            <a:prstGeom prst="rect">
              <a:avLst/>
            </a:prstGeom>
          </p:spPr>
          <p:txBody>
            <a:bodyPr lIns="0" tIns="0" rIns="0" bIns="0" rtlCol="0" anchor="t">
              <a:spAutoFit/>
            </a:bodyPr>
            <a:lstStyle/>
            <a:p>
              <a:pPr algn="r">
                <a:lnSpc>
                  <a:spcPts val="9100"/>
                </a:lnSpc>
              </a:pPr>
              <a:r>
                <a:rPr lang="en-US" sz="6500" spc="195">
                  <a:solidFill>
                    <a:srgbClr val="000000"/>
                  </a:solidFill>
                  <a:latin typeface="League Spartan Italics"/>
                </a:rPr>
                <a:t>George Mount</a:t>
              </a:r>
            </a:p>
          </p:txBody>
        </p:sp>
        <p:sp>
          <p:nvSpPr>
            <p:cNvPr id="10" name="TextBox 10"/>
            <p:cNvSpPr txBox="1"/>
            <p:nvPr/>
          </p:nvSpPr>
          <p:spPr>
            <a:xfrm>
              <a:off x="0" y="1717229"/>
              <a:ext cx="12741864" cy="9858375"/>
            </a:xfrm>
            <a:prstGeom prst="rect">
              <a:avLst/>
            </a:prstGeom>
          </p:spPr>
          <p:txBody>
            <a:bodyPr lIns="0" tIns="0" rIns="0" bIns="0" rtlCol="0" anchor="t">
              <a:spAutoFit/>
            </a:bodyPr>
            <a:lstStyle/>
            <a:p>
              <a:pPr algn="r">
                <a:lnSpc>
                  <a:spcPts val="4500"/>
                </a:lnSpc>
              </a:pPr>
              <a:r>
                <a:rPr lang="en-US" sz="3000" spc="30">
                  <a:solidFill>
                    <a:srgbClr val="000000"/>
                  </a:solidFill>
                  <a:latin typeface="Gidole"/>
                </a:rPr>
                <a:t>Data Analyst &amp; Educator at Stringfest Analytics</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works as an independent analyst and data analytics educator with the goal to help clients manage their data so they think more creatively. He serves as a technical expert and lead curriculum developer for Thinkful’s data analytics program and is the instructor of the DataCamp course “Survey and Measure Development in R.” </a:t>
              </a:r>
            </a:p>
            <a:p>
              <a:pPr algn="r">
                <a:lnSpc>
                  <a:spcPts val="4500"/>
                </a:lnSpc>
              </a:pPr>
              <a:endParaRPr lang="en-US" sz="3000" spc="30">
                <a:solidFill>
                  <a:srgbClr val="000000"/>
                </a:solidFill>
                <a:latin typeface="Gidole"/>
              </a:endParaRPr>
            </a:p>
            <a:p>
              <a:pPr algn="r">
                <a:lnSpc>
                  <a:spcPts val="4500"/>
                </a:lnSpc>
              </a:pPr>
              <a:r>
                <a:rPr lang="en-US" sz="3000" spc="30">
                  <a:solidFill>
                    <a:srgbClr val="000000"/>
                  </a:solidFill>
                  <a:latin typeface="Gidole"/>
                </a:rPr>
                <a:t>George blogs about data, innovation, and career development at georgejmount.com. He holds a master’s degree in information systems with a certificate of achievement in quantitative methods from Case Western Reserve University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3511473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3. SAMPLING AND THE MARGIN OF ERROR</a:t>
            </a:r>
          </a:p>
        </p:txBody>
      </p:sp>
    </p:spTree>
    <p:extLst>
      <p:ext uri="{BB962C8B-B14F-4D97-AF65-F5344CB8AC3E}">
        <p14:creationId xmlns:p14="http://schemas.microsoft.com/office/powerpoint/2010/main" val="3091671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2215991"/>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Gidole" panose="020B0604020202020204" charset="0"/>
              </a:rPr>
              <a:t>File: </a:t>
            </a:r>
            <a:r>
              <a:rPr lang="en-US" sz="3600" dirty="0">
                <a:solidFill>
                  <a:srgbClr val="000000"/>
                </a:solidFill>
                <a:latin typeface="Roboto Mono" pitchFamily="2" charset="0"/>
                <a:ea typeface="Roboto Mono" pitchFamily="2" charset="0"/>
              </a:rPr>
              <a:t>margin-of-error.xlsx</a:t>
            </a:r>
          </a:p>
          <a:p>
            <a:pPr marL="803910" lvl="1" indent="-457200">
              <a:buFont typeface="Arial" panose="020B0604020202020204" pitchFamily="34" charset="0"/>
              <a:buChar char="•"/>
            </a:pPr>
            <a:r>
              <a:rPr lang="en-US" sz="3600" dirty="0">
                <a:solidFill>
                  <a:srgbClr val="000000"/>
                </a:solidFill>
                <a:latin typeface="Gidole" panose="02000503000000000000" pitchFamily="50" charset="0"/>
                <a:ea typeface="Roboto Mono" pitchFamily="2" charset="0"/>
              </a:rPr>
              <a:t>Pollsters often report a “margin of error of +/- 2-3%.”</a:t>
            </a:r>
          </a:p>
          <a:p>
            <a:pPr marL="1261110" lvl="2" indent="-457200">
              <a:buFont typeface="Arial" panose="020B0604020202020204" pitchFamily="34" charset="0"/>
              <a:buChar char="•"/>
            </a:pPr>
            <a:r>
              <a:rPr lang="en-US" sz="3600" i="1" dirty="0">
                <a:solidFill>
                  <a:srgbClr val="000000"/>
                </a:solidFill>
                <a:latin typeface="Gidole" panose="02000503000000000000" pitchFamily="50" charset="0"/>
                <a:ea typeface="Roboto Mono" pitchFamily="2" charset="0"/>
              </a:rPr>
              <a:t>What does that mean? </a:t>
            </a:r>
          </a:p>
        </p:txBody>
      </p:sp>
      <p:pic>
        <p:nvPicPr>
          <p:cNvPr id="5" name="Graphic 2" descr="Call center">
            <a:extLst>
              <a:ext uri="{FF2B5EF4-FFF2-40B4-BE49-F238E27FC236}">
                <a16:creationId xmlns:a16="http://schemas.microsoft.com/office/drawing/2014/main" id="{3F72133D-B510-4625-98AC-01CBB020CCB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668000" y="2951615"/>
            <a:ext cx="7086600" cy="7335385"/>
          </a:xfrm>
          <a:prstGeom prst="rect">
            <a:avLst/>
          </a:prstGeom>
        </p:spPr>
      </p:pic>
    </p:spTree>
    <p:extLst>
      <p:ext uri="{BB962C8B-B14F-4D97-AF65-F5344CB8AC3E}">
        <p14:creationId xmlns:p14="http://schemas.microsoft.com/office/powerpoint/2010/main" val="32545526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1715698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3462486"/>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FREQUENTIST AND BAYESIAN PROBABILITY</a:t>
            </a:r>
          </a:p>
        </p:txBody>
      </p:sp>
    </p:spTree>
    <p:extLst>
      <p:ext uri="{BB962C8B-B14F-4D97-AF65-F5344CB8AC3E}">
        <p14:creationId xmlns:p14="http://schemas.microsoft.com/office/powerpoint/2010/main" val="24834589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graphicFrame>
        <p:nvGraphicFramePr>
          <p:cNvPr id="4" name="Table 8">
            <a:extLst>
              <a:ext uri="{FF2B5EF4-FFF2-40B4-BE49-F238E27FC236}">
                <a16:creationId xmlns:a16="http://schemas.microsoft.com/office/drawing/2014/main" id="{3B961D6E-D5FC-43DC-B342-D431F862814D}"/>
              </a:ext>
            </a:extLst>
          </p:cNvPr>
          <p:cNvGraphicFramePr>
            <a:graphicFrameLocks noGrp="1"/>
          </p:cNvGraphicFramePr>
          <p:nvPr>
            <p:extLst>
              <p:ext uri="{D42A27DB-BD31-4B8C-83A1-F6EECF244321}">
                <p14:modId xmlns:p14="http://schemas.microsoft.com/office/powerpoint/2010/main" val="2604036520"/>
              </p:ext>
            </p:extLst>
          </p:nvPr>
        </p:nvGraphicFramePr>
        <p:xfrm>
          <a:off x="2086634" y="2019300"/>
          <a:ext cx="13303952" cy="6972300"/>
        </p:xfrm>
        <a:graphic>
          <a:graphicData uri="http://schemas.openxmlformats.org/drawingml/2006/table">
            <a:tbl>
              <a:tblPr firstRow="1" bandRow="1">
                <a:tableStyleId>{21E4AEA4-8DFA-4A89-87EB-49C32662AFE0}</a:tableStyleId>
              </a:tblPr>
              <a:tblGrid>
                <a:gridCol w="6651976">
                  <a:extLst>
                    <a:ext uri="{9D8B030D-6E8A-4147-A177-3AD203B41FA5}">
                      <a16:colId xmlns:a16="http://schemas.microsoft.com/office/drawing/2014/main" val="3348249094"/>
                    </a:ext>
                  </a:extLst>
                </a:gridCol>
                <a:gridCol w="6651976">
                  <a:extLst>
                    <a:ext uri="{9D8B030D-6E8A-4147-A177-3AD203B41FA5}">
                      <a16:colId xmlns:a16="http://schemas.microsoft.com/office/drawing/2014/main" val="2520357823"/>
                    </a:ext>
                  </a:extLst>
                </a:gridCol>
              </a:tblGrid>
              <a:tr h="1743075">
                <a:tc>
                  <a:txBody>
                    <a:bodyPr/>
                    <a:lstStyle/>
                    <a:p>
                      <a:r>
                        <a:rPr lang="en-US" sz="3600" dirty="0">
                          <a:latin typeface="Gidole" panose="02000503000000000000" pitchFamily="2" charset="0"/>
                        </a:rPr>
                        <a:t>Statistical concept</a:t>
                      </a:r>
                    </a:p>
                  </a:txBody>
                  <a:tcPr/>
                </a:tc>
                <a:tc>
                  <a:txBody>
                    <a:bodyPr/>
                    <a:lstStyle/>
                    <a:p>
                      <a:r>
                        <a:rPr lang="en-US" sz="3600" dirty="0">
                          <a:latin typeface="Gidole" panose="02000503000000000000" pitchFamily="2" charset="0"/>
                        </a:rPr>
                        <a:t>Frequentist</a:t>
                      </a:r>
                    </a:p>
                  </a:txBody>
                  <a:tcPr/>
                </a:tc>
                <a:extLst>
                  <a:ext uri="{0D108BD9-81ED-4DB2-BD59-A6C34878D82A}">
                    <a16:rowId xmlns:a16="http://schemas.microsoft.com/office/drawing/2014/main" val="3684177900"/>
                  </a:ext>
                </a:extLst>
              </a:tr>
              <a:tr h="1743075">
                <a:tc>
                  <a:txBody>
                    <a:bodyPr/>
                    <a:lstStyle/>
                    <a:p>
                      <a:r>
                        <a:rPr lang="en-US" sz="3600" dirty="0">
                          <a:latin typeface="Gidole" panose="02000503000000000000" pitchFamily="2" charset="0"/>
                        </a:rPr>
                        <a:t>Variables</a:t>
                      </a:r>
                    </a:p>
                  </a:txBody>
                  <a:tcPr/>
                </a:tc>
                <a:tc>
                  <a:txBody>
                    <a:bodyPr/>
                    <a:lstStyle/>
                    <a:p>
                      <a:r>
                        <a:rPr lang="en-US" sz="3600" dirty="0">
                          <a:latin typeface="Gidole" panose="02000503000000000000" pitchFamily="2" charset="0"/>
                        </a:rPr>
                        <a:t>Random and deterministic</a:t>
                      </a:r>
                    </a:p>
                  </a:txBody>
                  <a:tcPr/>
                </a:tc>
                <a:extLst>
                  <a:ext uri="{0D108BD9-81ED-4DB2-BD59-A6C34878D82A}">
                    <a16:rowId xmlns:a16="http://schemas.microsoft.com/office/drawing/2014/main" val="221654403"/>
                  </a:ext>
                </a:extLst>
              </a:tr>
              <a:tr h="1743075">
                <a:tc>
                  <a:txBody>
                    <a:bodyPr/>
                    <a:lstStyle/>
                    <a:p>
                      <a:r>
                        <a:rPr lang="en-US" sz="3600" dirty="0">
                          <a:latin typeface="Gidole" panose="02000503000000000000" pitchFamily="2" charset="0"/>
                        </a:rPr>
                        <a:t>Parameters</a:t>
                      </a:r>
                    </a:p>
                  </a:txBody>
                  <a:tcPr/>
                </a:tc>
                <a:tc>
                  <a:txBody>
                    <a:bodyPr/>
                    <a:lstStyle/>
                    <a:p>
                      <a:r>
                        <a:rPr lang="en-US" sz="3600" dirty="0">
                          <a:latin typeface="Gidole" panose="02000503000000000000" pitchFamily="2" charset="0"/>
                        </a:rPr>
                        <a:t>Fixed, unknown constants</a:t>
                      </a:r>
                    </a:p>
                  </a:txBody>
                  <a:tcPr/>
                </a:tc>
                <a:extLst>
                  <a:ext uri="{0D108BD9-81ED-4DB2-BD59-A6C34878D82A}">
                    <a16:rowId xmlns:a16="http://schemas.microsoft.com/office/drawing/2014/main" val="1460882861"/>
                  </a:ext>
                </a:extLst>
              </a:tr>
              <a:tr h="1743075">
                <a:tc>
                  <a:txBody>
                    <a:bodyPr/>
                    <a:lstStyle/>
                    <a:p>
                      <a:r>
                        <a:rPr lang="en-US" sz="3600" dirty="0">
                          <a:latin typeface="Gidole" panose="02000503000000000000" pitchFamily="2" charset="0"/>
                        </a:rPr>
                        <a:t>Estimators</a:t>
                      </a:r>
                    </a:p>
                  </a:txBody>
                  <a:tcPr/>
                </a:tc>
                <a:tc>
                  <a:txBody>
                    <a:bodyPr/>
                    <a:lstStyle/>
                    <a:p>
                      <a:r>
                        <a:rPr lang="en-US" sz="3600" dirty="0">
                          <a:latin typeface="Gidole" panose="02000503000000000000" pitchFamily="2" charset="0"/>
                        </a:rPr>
                        <a:t>Should be good when averaged across many trials</a:t>
                      </a:r>
                    </a:p>
                  </a:txBody>
                  <a:tcPr/>
                </a:tc>
                <a:extLst>
                  <a:ext uri="{0D108BD9-81ED-4DB2-BD59-A6C34878D82A}">
                    <a16:rowId xmlns:a16="http://schemas.microsoft.com/office/drawing/2014/main" val="3433659018"/>
                  </a:ext>
                </a:extLst>
              </a:tr>
            </a:tbl>
          </a:graphicData>
        </a:graphic>
      </p:graphicFrame>
    </p:spTree>
    <p:extLst>
      <p:ext uri="{BB962C8B-B14F-4D97-AF65-F5344CB8AC3E}">
        <p14:creationId xmlns:p14="http://schemas.microsoft.com/office/powerpoint/2010/main" val="10412065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12" name="Picture 11" descr="A close up of a logo&#10;&#10;Description automatically generated">
            <a:extLst>
              <a:ext uri="{FF2B5EF4-FFF2-40B4-BE49-F238E27FC236}">
                <a16:creationId xmlns:a16="http://schemas.microsoft.com/office/drawing/2014/main" id="{1504C2FA-470A-41CA-A4CA-0E571ABC8D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39"/>
            <a:ext cx="18288000" cy="10287000"/>
          </a:xfrm>
          <a:prstGeom prst="rect">
            <a:avLst/>
          </a:prstGeom>
        </p:spPr>
      </p:pic>
    </p:spTree>
    <p:extLst>
      <p:ext uri="{BB962C8B-B14F-4D97-AF65-F5344CB8AC3E}">
        <p14:creationId xmlns:p14="http://schemas.microsoft.com/office/powerpoint/2010/main" val="14225190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8" name="Picture 7" descr="A person holding a microphone&#10;&#10;Description automatically generated">
            <a:extLst>
              <a:ext uri="{FF2B5EF4-FFF2-40B4-BE49-F238E27FC236}">
                <a16:creationId xmlns:a16="http://schemas.microsoft.com/office/drawing/2014/main" id="{1540C8D1-27A1-41C8-BB97-544BD7A4F7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3829" y="0"/>
            <a:ext cx="12545122" cy="10287000"/>
          </a:xfrm>
          <a:prstGeom prst="rect">
            <a:avLst/>
          </a:prstGeom>
        </p:spPr>
      </p:pic>
    </p:spTree>
    <p:extLst>
      <p:ext uri="{BB962C8B-B14F-4D97-AF65-F5344CB8AC3E}">
        <p14:creationId xmlns:p14="http://schemas.microsoft.com/office/powerpoint/2010/main" val="23301387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3200400" cy="1226820"/>
          </a:xfrm>
          <a:prstGeom prst="rect">
            <a:avLst/>
          </a:prstGeom>
        </p:spPr>
        <p:txBody>
          <a:bodyPr lIns="0" tIns="0" rIns="0" bIns="0" rtlCol="0" anchor="t">
            <a:spAutoFit/>
          </a:bodyPr>
          <a:lstStyle/>
          <a:p>
            <a:pPr>
              <a:lnSpc>
                <a:spcPts val="10080"/>
              </a:lnSpc>
              <a:spcBef>
                <a:spcPct val="0"/>
              </a:spcBef>
            </a:pPr>
            <a:r>
              <a:rPr lang="en-US" sz="7200" dirty="0">
                <a:solidFill>
                  <a:srgbClr val="000000"/>
                </a:solidFill>
                <a:latin typeface="Open Sans Extra Bold"/>
              </a:rPr>
              <a:t>DEMO</a:t>
            </a:r>
          </a:p>
        </p:txBody>
      </p:sp>
      <p:sp>
        <p:nvSpPr>
          <p:cNvPr id="10" name="TextBox 10"/>
          <p:cNvSpPr txBox="1"/>
          <p:nvPr/>
        </p:nvSpPr>
        <p:spPr>
          <a:xfrm>
            <a:off x="1208994" y="1720934"/>
            <a:ext cx="10449605" cy="3877985"/>
          </a:xfrm>
          <a:prstGeom prst="rect">
            <a:avLst/>
          </a:prstGeom>
        </p:spPr>
        <p:txBody>
          <a:bodyPr wrap="square" lIns="0" tIns="0" rIns="0" bIns="0" rtlCol="0" anchor="t">
            <a:spAutoFit/>
          </a:bodyPr>
          <a:lstStyle/>
          <a:p>
            <a:pPr marL="803910" lvl="1" indent="-457200">
              <a:buFont typeface="Arial" panose="020B0604020202020204" pitchFamily="34" charset="0"/>
              <a:buChar char="•"/>
            </a:pPr>
            <a:r>
              <a:rPr lang="en-US" sz="3600" dirty="0">
                <a:solidFill>
                  <a:srgbClr val="000000"/>
                </a:solidFill>
                <a:latin typeface="Consolas" panose="020B0609020204030204" pitchFamily="49" charset="0"/>
              </a:rPr>
              <a:t>monty-hall.xlsx</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Three doors: one car, two goats</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You pick a door</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Monty opens another door: it has a goat</a:t>
            </a:r>
          </a:p>
          <a:p>
            <a:pPr marL="803910" lvl="1" indent="-457200">
              <a:buFont typeface="Arial" panose="020B0604020202020204" pitchFamily="34" charset="0"/>
              <a:buChar char="•"/>
            </a:pPr>
            <a:r>
              <a:rPr lang="en-US" sz="3600" dirty="0">
                <a:solidFill>
                  <a:srgbClr val="000000"/>
                </a:solidFill>
                <a:latin typeface="Gidole" panose="02000503000000000000" pitchFamily="2" charset="0"/>
              </a:rPr>
              <a:t>Do you stick to your door, or switch doors? Does it matter? </a:t>
            </a:r>
          </a:p>
          <a:p>
            <a:pPr marL="803910" lvl="1" indent="-457200">
              <a:buFont typeface="Arial" panose="020B0604020202020204" pitchFamily="34" charset="0"/>
              <a:buChar char="•"/>
            </a:pPr>
            <a:endParaRPr lang="en-US" sz="3600" dirty="0">
              <a:solidFill>
                <a:srgbClr val="000000"/>
              </a:solidFill>
              <a:latin typeface="Consolas" panose="020B0609020204030204" pitchFamily="49" charset="0"/>
            </a:endParaRPr>
          </a:p>
        </p:txBody>
      </p:sp>
      <p:sp>
        <p:nvSpPr>
          <p:cNvPr id="2" name="TextBox 1">
            <a:extLst>
              <a:ext uri="{FF2B5EF4-FFF2-40B4-BE49-F238E27FC236}">
                <a16:creationId xmlns:a16="http://schemas.microsoft.com/office/drawing/2014/main" id="{9F2FCC00-779C-4354-8224-A7ED44BCFC3C}"/>
              </a:ext>
            </a:extLst>
          </p:cNvPr>
          <p:cNvSpPr txBox="1"/>
          <p:nvPr/>
        </p:nvSpPr>
        <p:spPr>
          <a:xfrm>
            <a:off x="12189051" y="6362700"/>
            <a:ext cx="5257800" cy="3631763"/>
          </a:xfrm>
          <a:prstGeom prst="rect">
            <a:avLst/>
          </a:prstGeom>
          <a:noFill/>
        </p:spPr>
        <p:txBody>
          <a:bodyPr wrap="square" rtlCol="0">
            <a:spAutoFit/>
          </a:bodyPr>
          <a:lstStyle/>
          <a:p>
            <a:r>
              <a:rPr lang="en-US" sz="11500" dirty="0"/>
              <a:t>🚪🚪🚪</a:t>
            </a:r>
          </a:p>
          <a:p>
            <a:r>
              <a:rPr lang="en-US" sz="8000" dirty="0"/>
              <a:t>🐐</a:t>
            </a:r>
            <a:r>
              <a:rPr lang="en-US" sz="11500" dirty="0"/>
              <a:t>🚗</a:t>
            </a:r>
            <a:r>
              <a:rPr lang="en-US" sz="8000" dirty="0"/>
              <a:t>🐐 </a:t>
            </a:r>
          </a:p>
        </p:txBody>
      </p:sp>
    </p:spTree>
    <p:extLst>
      <p:ext uri="{BB962C8B-B14F-4D97-AF65-F5344CB8AC3E}">
        <p14:creationId xmlns:p14="http://schemas.microsoft.com/office/powerpoint/2010/main" val="22311499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pic>
        <p:nvPicPr>
          <p:cNvPr id="9" name="Picture 8" descr="A person standing in front of a door&#10;&#10;Description automatically generated">
            <a:extLst>
              <a:ext uri="{FF2B5EF4-FFF2-40B4-BE49-F238E27FC236}">
                <a16:creationId xmlns:a16="http://schemas.microsoft.com/office/drawing/2014/main" id="{8AD39673-F028-4E92-8203-CEDFEE0B20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454" y="533400"/>
            <a:ext cx="16380020" cy="9220200"/>
          </a:xfrm>
          <a:prstGeom prst="rect">
            <a:avLst/>
          </a:prstGeom>
        </p:spPr>
      </p:pic>
      <p:sp>
        <p:nvSpPr>
          <p:cNvPr id="10" name="TextBox 9">
            <a:extLst>
              <a:ext uri="{FF2B5EF4-FFF2-40B4-BE49-F238E27FC236}">
                <a16:creationId xmlns:a16="http://schemas.microsoft.com/office/drawing/2014/main" id="{FF0F7452-BBE5-43AB-9617-7F9E4EBBD4FF}"/>
              </a:ext>
            </a:extLst>
          </p:cNvPr>
          <p:cNvSpPr txBox="1"/>
          <p:nvPr/>
        </p:nvSpPr>
        <p:spPr>
          <a:xfrm>
            <a:off x="15240" y="9933325"/>
            <a:ext cx="7315200" cy="923330"/>
          </a:xfrm>
          <a:prstGeom prst="rect">
            <a:avLst/>
          </a:prstGeom>
          <a:noFill/>
        </p:spPr>
        <p:txBody>
          <a:bodyPr wrap="square" rtlCol="0">
            <a:sp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hlinkClick r:id="rId5"/>
              </a:rPr>
              <a:t>https://www.youtube.com/watch?v=4Lb-6rxZxx0</a:t>
            </a:r>
            <a:r>
              <a:rPr lang="en-US" sz="1800" b="0" i="0" u="none" strike="noStrike" dirty="0">
                <a:solidFill>
                  <a:srgbClr val="000000"/>
                </a:solidFill>
                <a:effectLst/>
                <a:latin typeface="Arial" panose="020B0604020202020204" pitchFamily="34" charset="0"/>
              </a:rPr>
              <a:t>  </a:t>
            </a:r>
            <a:endParaRPr lang="en-US" b="0" dirty="0">
              <a:effectLst/>
            </a:endParaRPr>
          </a:p>
          <a:p>
            <a:br>
              <a:rPr lang="en-US" dirty="0"/>
            </a:br>
            <a:endParaRPr lang="en-US" dirty="0"/>
          </a:p>
        </p:txBody>
      </p:sp>
    </p:spTree>
    <p:extLst>
      <p:ext uri="{BB962C8B-B14F-4D97-AF65-F5344CB8AC3E}">
        <p14:creationId xmlns:p14="http://schemas.microsoft.com/office/powerpoint/2010/main" val="1785844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914400" y="1104900"/>
            <a:ext cx="6868206" cy="1416542"/>
          </a:xfrm>
          <a:prstGeom prst="rect">
            <a:avLst/>
          </a:prstGeom>
        </p:spPr>
        <p:txBody>
          <a:bodyPr wrap="square" lIns="0" tIns="0" rIns="0" bIns="0" rtlCol="0" anchor="t">
            <a:spAutoFit/>
          </a:bodyPr>
          <a:lstStyle/>
          <a:p>
            <a:pPr>
              <a:lnSpc>
                <a:spcPts val="10080"/>
              </a:lnSpc>
              <a:spcBef>
                <a:spcPct val="0"/>
              </a:spcBef>
            </a:pPr>
            <a:r>
              <a:rPr lang="en-US" sz="13800" dirty="0">
                <a:solidFill>
                  <a:srgbClr val="000000"/>
                </a:solidFill>
                <a:latin typeface="Open Sans Extra Bold"/>
              </a:rPr>
              <a:t>👋</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
        <p:nvSpPr>
          <p:cNvPr id="2" name="TextBox 1">
            <a:extLst>
              <a:ext uri="{FF2B5EF4-FFF2-40B4-BE49-F238E27FC236}">
                <a16:creationId xmlns:a16="http://schemas.microsoft.com/office/drawing/2014/main" id="{587B04DD-48C2-47CE-A95D-8624C69AEBED}"/>
              </a:ext>
            </a:extLst>
          </p:cNvPr>
          <p:cNvSpPr txBox="1"/>
          <p:nvPr/>
        </p:nvSpPr>
        <p:spPr>
          <a:xfrm>
            <a:off x="0" y="9856232"/>
            <a:ext cx="12268200" cy="369332"/>
          </a:xfrm>
          <a:prstGeom prst="rect">
            <a:avLst/>
          </a:prstGeom>
          <a:noFill/>
        </p:spPr>
        <p:txBody>
          <a:bodyPr wrap="square" rtlCol="0">
            <a:spAutoFit/>
          </a:bodyPr>
          <a:lstStyle/>
          <a:p>
            <a:r>
              <a:rPr lang="en-US" dirty="0">
                <a:latin typeface="Gidole" panose="02000503000000000000" pitchFamily="50" charset="0"/>
                <a:hlinkClick r:id="rId5"/>
              </a:rPr>
              <a:t>http://ontheworldmap.com/usa/lake/lake-erie/map-of-lake-erie-with-cities-and-rivers.html</a:t>
            </a:r>
            <a:r>
              <a:rPr lang="en-US" dirty="0">
                <a:latin typeface="Gidole" panose="02000503000000000000" pitchFamily="50" charset="0"/>
              </a:rPr>
              <a:t>  </a:t>
            </a:r>
          </a:p>
        </p:txBody>
      </p:sp>
      <p:pic>
        <p:nvPicPr>
          <p:cNvPr id="1026" name="Picture 2" descr="Map of Lake Erie with cities and rivers">
            <a:extLst>
              <a:ext uri="{FF2B5EF4-FFF2-40B4-BE49-F238E27FC236}">
                <a16:creationId xmlns:a16="http://schemas.microsoft.com/office/drawing/2014/main" id="{7D6724D8-D30C-4C5B-B67E-222CA1DF04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00600" y="1154534"/>
            <a:ext cx="11125200" cy="8336403"/>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Arrow Connector 9">
            <a:extLst>
              <a:ext uri="{FF2B5EF4-FFF2-40B4-BE49-F238E27FC236}">
                <a16:creationId xmlns:a16="http://schemas.microsoft.com/office/drawing/2014/main" id="{F0BEA65C-4F64-48CF-97D5-2C959599DBBE}"/>
              </a:ext>
            </a:extLst>
          </p:cNvPr>
          <p:cNvCxnSpPr/>
          <p:nvPr/>
        </p:nvCxnSpPr>
        <p:spPr>
          <a:xfrm flipH="1">
            <a:off x="10287000" y="1257300"/>
            <a:ext cx="3276600" cy="6096000"/>
          </a:xfrm>
          <a:prstGeom prst="straightConnector1">
            <a:avLst/>
          </a:prstGeom>
          <a:ln w="38100">
            <a:solidFill>
              <a:srgbClr val="CF3338"/>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70690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graphicFrame>
        <p:nvGraphicFramePr>
          <p:cNvPr id="4" name="Table 8">
            <a:extLst>
              <a:ext uri="{FF2B5EF4-FFF2-40B4-BE49-F238E27FC236}">
                <a16:creationId xmlns:a16="http://schemas.microsoft.com/office/drawing/2014/main" id="{3B961D6E-D5FC-43DC-B342-D431F862814D}"/>
              </a:ext>
            </a:extLst>
          </p:cNvPr>
          <p:cNvGraphicFramePr>
            <a:graphicFrameLocks noGrp="1"/>
          </p:cNvGraphicFramePr>
          <p:nvPr>
            <p:extLst>
              <p:ext uri="{D42A27DB-BD31-4B8C-83A1-F6EECF244321}">
                <p14:modId xmlns:p14="http://schemas.microsoft.com/office/powerpoint/2010/main" val="3143957923"/>
              </p:ext>
            </p:extLst>
          </p:nvPr>
        </p:nvGraphicFramePr>
        <p:xfrm>
          <a:off x="1143000" y="3390900"/>
          <a:ext cx="16306800" cy="4368800"/>
        </p:xfrm>
        <a:graphic>
          <a:graphicData uri="http://schemas.openxmlformats.org/drawingml/2006/table">
            <a:tbl>
              <a:tblPr firstRow="1" bandRow="1">
                <a:tableStyleId>{21E4AEA4-8DFA-4A89-87EB-49C32662AFE0}</a:tableStyleId>
              </a:tblPr>
              <a:tblGrid>
                <a:gridCol w="5435600">
                  <a:extLst>
                    <a:ext uri="{9D8B030D-6E8A-4147-A177-3AD203B41FA5}">
                      <a16:colId xmlns:a16="http://schemas.microsoft.com/office/drawing/2014/main" val="3348249094"/>
                    </a:ext>
                  </a:extLst>
                </a:gridCol>
                <a:gridCol w="5435600">
                  <a:extLst>
                    <a:ext uri="{9D8B030D-6E8A-4147-A177-3AD203B41FA5}">
                      <a16:colId xmlns:a16="http://schemas.microsoft.com/office/drawing/2014/main" val="2520357823"/>
                    </a:ext>
                  </a:extLst>
                </a:gridCol>
                <a:gridCol w="5435600">
                  <a:extLst>
                    <a:ext uri="{9D8B030D-6E8A-4147-A177-3AD203B41FA5}">
                      <a16:colId xmlns:a16="http://schemas.microsoft.com/office/drawing/2014/main" val="3923443083"/>
                    </a:ext>
                  </a:extLst>
                </a:gridCol>
              </a:tblGrid>
              <a:tr h="1092200">
                <a:tc>
                  <a:txBody>
                    <a:bodyPr/>
                    <a:lstStyle/>
                    <a:p>
                      <a:r>
                        <a:rPr lang="en-US" sz="3200" dirty="0">
                          <a:latin typeface="Gidole" panose="02000503000000000000" pitchFamily="2" charset="0"/>
                        </a:rPr>
                        <a:t>Statistical concept</a:t>
                      </a:r>
                    </a:p>
                  </a:txBody>
                  <a:tcPr/>
                </a:tc>
                <a:tc>
                  <a:txBody>
                    <a:bodyPr/>
                    <a:lstStyle/>
                    <a:p>
                      <a:r>
                        <a:rPr lang="en-US" sz="3200" dirty="0">
                          <a:latin typeface="Gidole" panose="02000503000000000000" pitchFamily="2" charset="0"/>
                        </a:rPr>
                        <a:t>Frequentist</a:t>
                      </a:r>
                    </a:p>
                  </a:txBody>
                  <a:tcPr/>
                </a:tc>
                <a:tc>
                  <a:txBody>
                    <a:bodyPr/>
                    <a:lstStyle/>
                    <a:p>
                      <a:r>
                        <a:rPr lang="en-US" sz="3200" dirty="0">
                          <a:latin typeface="Gidole" panose="02000503000000000000" pitchFamily="2" charset="0"/>
                        </a:rPr>
                        <a:t>Bayesian</a:t>
                      </a:r>
                    </a:p>
                  </a:txBody>
                  <a:tcPr/>
                </a:tc>
                <a:extLst>
                  <a:ext uri="{0D108BD9-81ED-4DB2-BD59-A6C34878D82A}">
                    <a16:rowId xmlns:a16="http://schemas.microsoft.com/office/drawing/2014/main" val="3684177900"/>
                  </a:ext>
                </a:extLst>
              </a:tr>
              <a:tr h="1092200">
                <a:tc>
                  <a:txBody>
                    <a:bodyPr/>
                    <a:lstStyle/>
                    <a:p>
                      <a:r>
                        <a:rPr lang="en-US" sz="3200" dirty="0">
                          <a:latin typeface="Gidole" panose="02000503000000000000" pitchFamily="2" charset="0"/>
                        </a:rPr>
                        <a:t>Variables</a:t>
                      </a:r>
                    </a:p>
                  </a:txBody>
                  <a:tcPr/>
                </a:tc>
                <a:tc>
                  <a:txBody>
                    <a:bodyPr/>
                    <a:lstStyle/>
                    <a:p>
                      <a:r>
                        <a:rPr lang="en-US" sz="3200" dirty="0">
                          <a:latin typeface="Gidole" panose="02000503000000000000" pitchFamily="2" charset="0"/>
                        </a:rPr>
                        <a:t>Random and deterministic</a:t>
                      </a:r>
                    </a:p>
                  </a:txBody>
                  <a:tcPr/>
                </a:tc>
                <a:tc>
                  <a:txBody>
                    <a:bodyPr/>
                    <a:lstStyle/>
                    <a:p>
                      <a:r>
                        <a:rPr lang="en-US" sz="3200" dirty="0">
                          <a:latin typeface="Gidole" panose="02000503000000000000" pitchFamily="2" charset="0"/>
                        </a:rPr>
                        <a:t>Everything is random</a:t>
                      </a:r>
                    </a:p>
                  </a:txBody>
                  <a:tcPr/>
                </a:tc>
                <a:extLst>
                  <a:ext uri="{0D108BD9-81ED-4DB2-BD59-A6C34878D82A}">
                    <a16:rowId xmlns:a16="http://schemas.microsoft.com/office/drawing/2014/main" val="221654403"/>
                  </a:ext>
                </a:extLst>
              </a:tr>
              <a:tr h="1092200">
                <a:tc>
                  <a:txBody>
                    <a:bodyPr/>
                    <a:lstStyle/>
                    <a:p>
                      <a:r>
                        <a:rPr lang="en-US" sz="3200" dirty="0">
                          <a:latin typeface="Gidole" panose="02000503000000000000" pitchFamily="2" charset="0"/>
                        </a:rPr>
                        <a:t>Parameters</a:t>
                      </a:r>
                    </a:p>
                  </a:txBody>
                  <a:tcPr/>
                </a:tc>
                <a:tc>
                  <a:txBody>
                    <a:bodyPr/>
                    <a:lstStyle/>
                    <a:p>
                      <a:r>
                        <a:rPr lang="en-US" sz="3200" dirty="0">
                          <a:latin typeface="Gidole" panose="02000503000000000000" pitchFamily="2" charset="0"/>
                        </a:rPr>
                        <a:t>Fixed, unknown constants</a:t>
                      </a:r>
                    </a:p>
                  </a:txBody>
                  <a:tcPr/>
                </a:tc>
                <a:tc>
                  <a:txBody>
                    <a:bodyPr/>
                    <a:lstStyle/>
                    <a:p>
                      <a:r>
                        <a:rPr lang="en-US" sz="3200" dirty="0">
                          <a:latin typeface="Gidole" panose="02000503000000000000" pitchFamily="2" charset="0"/>
                        </a:rPr>
                        <a:t>Subjective belief</a:t>
                      </a:r>
                    </a:p>
                  </a:txBody>
                  <a:tcPr/>
                </a:tc>
                <a:extLst>
                  <a:ext uri="{0D108BD9-81ED-4DB2-BD59-A6C34878D82A}">
                    <a16:rowId xmlns:a16="http://schemas.microsoft.com/office/drawing/2014/main" val="1460882861"/>
                  </a:ext>
                </a:extLst>
              </a:tr>
              <a:tr h="1092200">
                <a:tc>
                  <a:txBody>
                    <a:bodyPr/>
                    <a:lstStyle/>
                    <a:p>
                      <a:r>
                        <a:rPr lang="en-US" sz="3200" dirty="0">
                          <a:latin typeface="Gidole" panose="02000503000000000000" pitchFamily="2" charset="0"/>
                        </a:rPr>
                        <a:t>Estimators</a:t>
                      </a:r>
                    </a:p>
                  </a:txBody>
                  <a:tcPr/>
                </a:tc>
                <a:tc>
                  <a:txBody>
                    <a:bodyPr/>
                    <a:lstStyle/>
                    <a:p>
                      <a:r>
                        <a:rPr lang="en-US" sz="3200" dirty="0">
                          <a:latin typeface="Gidole" panose="02000503000000000000" pitchFamily="2" charset="0"/>
                        </a:rPr>
                        <a:t>Should be good when averaged across many trials</a:t>
                      </a:r>
                    </a:p>
                  </a:txBody>
                  <a:tcPr/>
                </a:tc>
                <a:tc>
                  <a:txBody>
                    <a:bodyPr/>
                    <a:lstStyle/>
                    <a:p>
                      <a:r>
                        <a:rPr lang="en-US" sz="3200" dirty="0">
                          <a:latin typeface="Gidole" panose="02000503000000000000" pitchFamily="2" charset="0"/>
                        </a:rPr>
                        <a:t>Should be good for the available data</a:t>
                      </a:r>
                    </a:p>
                  </a:txBody>
                  <a:tcPr/>
                </a:tc>
                <a:extLst>
                  <a:ext uri="{0D108BD9-81ED-4DB2-BD59-A6C34878D82A}">
                    <a16:rowId xmlns:a16="http://schemas.microsoft.com/office/drawing/2014/main" val="3433659018"/>
                  </a:ext>
                </a:extLst>
              </a:tr>
            </a:tbl>
          </a:graphicData>
        </a:graphic>
      </p:graphicFrame>
    </p:spTree>
    <p:extLst>
      <p:ext uri="{BB962C8B-B14F-4D97-AF65-F5344CB8AC3E}">
        <p14:creationId xmlns:p14="http://schemas.microsoft.com/office/powerpoint/2010/main" val="22085856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22417982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19376"/>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031757"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2"/>
          <a:srcRect/>
          <a:stretch>
            <a:fillRect/>
          </a:stretch>
        </p:blipFill>
        <p:spPr>
          <a:xfrm>
            <a:off x="16100583" y="9258300"/>
            <a:ext cx="2005783" cy="1470490"/>
          </a:xfrm>
          <a:prstGeom prst="rect">
            <a:avLst/>
          </a:prstGeom>
        </p:spPr>
      </p:pic>
      <p:sp>
        <p:nvSpPr>
          <p:cNvPr id="8" name="TextBox 8"/>
          <p:cNvSpPr txBox="1"/>
          <p:nvPr/>
        </p:nvSpPr>
        <p:spPr>
          <a:xfrm>
            <a:off x="8513159" y="495300"/>
            <a:ext cx="9593207" cy="1154162"/>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4. CONCLUSION</a:t>
            </a:r>
          </a:p>
        </p:txBody>
      </p:sp>
    </p:spTree>
    <p:extLst>
      <p:ext uri="{BB962C8B-B14F-4D97-AF65-F5344CB8AC3E}">
        <p14:creationId xmlns:p14="http://schemas.microsoft.com/office/powerpoint/2010/main" val="24964622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https://learning.oreilly.com/library/view/statistical-analysis-microsoft/9780134840437/ </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242280"/>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Statistical Analysis: Microsoft Excel 2016</a:t>
            </a:r>
            <a:r>
              <a:rPr lang="en-US" sz="4200" dirty="0">
                <a:solidFill>
                  <a:srgbClr val="FFFFFF"/>
                </a:solidFill>
                <a:latin typeface="League Spartan"/>
              </a:rPr>
              <a:t>, by Conrad Carlberg</a:t>
            </a:r>
          </a:p>
        </p:txBody>
      </p:sp>
      <p:pic>
        <p:nvPicPr>
          <p:cNvPr id="6146" name="Picture 2">
            <a:extLst>
              <a:ext uri="{FF2B5EF4-FFF2-40B4-BE49-F238E27FC236}">
                <a16:creationId xmlns:a16="http://schemas.microsoft.com/office/drawing/2014/main" id="{4123D64D-AB82-4C68-85EB-DDBC96C570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13452" y="1395239"/>
            <a:ext cx="5890728" cy="7732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5399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5494822"/>
            <a:ext cx="7624318" cy="2257093"/>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3400" spc="340" dirty="0">
                <a:solidFill>
                  <a:srgbClr val="F2F0F4"/>
                </a:solidFill>
                <a:latin typeface="Gidole"/>
              </a:rPr>
              <a:t>On O’Reilly Learning at https://learning.oreilly.com/library/view/data-smart-using/9781118661468/</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2998898"/>
          </a:xfrm>
          <a:prstGeom prst="rect">
            <a:avLst/>
          </a:prstGeom>
        </p:spPr>
        <p:txBody>
          <a:bodyPr lIns="0" tIns="0" rIns="0" bIns="0" rtlCol="0" anchor="t">
            <a:spAutoFit/>
          </a:bodyPr>
          <a:lstStyle/>
          <a:p>
            <a:pPr>
              <a:lnSpc>
                <a:spcPts val="5880"/>
              </a:lnSpc>
              <a:spcBef>
                <a:spcPct val="0"/>
              </a:spcBef>
            </a:pPr>
            <a:r>
              <a:rPr lang="en-US" sz="4200" i="1" dirty="0">
                <a:solidFill>
                  <a:srgbClr val="FFFFFF"/>
                </a:solidFill>
                <a:latin typeface="League Spartan"/>
              </a:rPr>
              <a:t>Data Smart: Using Data Science to Transform Information into Insight</a:t>
            </a:r>
            <a:r>
              <a:rPr lang="en-US" sz="4200" dirty="0">
                <a:solidFill>
                  <a:srgbClr val="FFFFFF"/>
                </a:solidFill>
                <a:latin typeface="League Spartan"/>
              </a:rPr>
              <a:t>, </a:t>
            </a:r>
          </a:p>
          <a:p>
            <a:pPr>
              <a:lnSpc>
                <a:spcPts val="5880"/>
              </a:lnSpc>
              <a:spcBef>
                <a:spcPct val="0"/>
              </a:spcBef>
            </a:pPr>
            <a:r>
              <a:rPr lang="en-US" sz="4200" dirty="0">
                <a:solidFill>
                  <a:srgbClr val="FFFFFF"/>
                </a:solidFill>
                <a:latin typeface="League Spartan"/>
              </a:rPr>
              <a:t>by John Foreman</a:t>
            </a:r>
          </a:p>
        </p:txBody>
      </p:sp>
      <p:pic>
        <p:nvPicPr>
          <p:cNvPr id="11" name="Picture 10">
            <a:extLst>
              <a:ext uri="{FF2B5EF4-FFF2-40B4-BE49-F238E27FC236}">
                <a16:creationId xmlns:a16="http://schemas.microsoft.com/office/drawing/2014/main" id="{1D11C735-2A1D-4A9F-81AF-337154CEC67B}"/>
              </a:ext>
            </a:extLst>
          </p:cNvPr>
          <p:cNvPicPr>
            <a:picLocks noChangeAspect="1"/>
          </p:cNvPicPr>
          <p:nvPr/>
        </p:nvPicPr>
        <p:blipFill>
          <a:blip r:embed="rId4"/>
          <a:stretch>
            <a:fillRect/>
          </a:stretch>
        </p:blipFill>
        <p:spPr>
          <a:xfrm>
            <a:off x="11186741" y="1333500"/>
            <a:ext cx="6443687" cy="8058646"/>
          </a:xfrm>
          <a:prstGeom prst="rect">
            <a:avLst/>
          </a:prstGeom>
        </p:spPr>
      </p:pic>
    </p:spTree>
    <p:extLst>
      <p:ext uri="{BB962C8B-B14F-4D97-AF65-F5344CB8AC3E}">
        <p14:creationId xmlns:p14="http://schemas.microsoft.com/office/powerpoint/2010/main" val="39871804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56390"/>
            <a:ext cx="10283741" cy="10399781"/>
          </a:xfrm>
          <a:prstGeom prst="rect">
            <a:avLst/>
          </a:prstGeom>
          <a:solidFill>
            <a:srgbClr val="CF3338"/>
          </a:solidFill>
        </p:spPr>
      </p:sp>
      <p:grpSp>
        <p:nvGrpSpPr>
          <p:cNvPr id="3" name="Group 3"/>
          <p:cNvGrpSpPr/>
          <p:nvPr/>
        </p:nvGrpSpPr>
        <p:grpSpPr>
          <a:xfrm rot="5400000">
            <a:off x="9957" y="-9957"/>
            <a:ext cx="10263828" cy="10283741"/>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sp>
        <p:nvSpPr>
          <p:cNvPr id="5" name="TextBox 5"/>
          <p:cNvSpPr txBox="1"/>
          <p:nvPr/>
        </p:nvSpPr>
        <p:spPr>
          <a:xfrm>
            <a:off x="1329711" y="4394850"/>
            <a:ext cx="7624318" cy="577081"/>
          </a:xfrm>
          <a:prstGeom prst="rect">
            <a:avLst/>
          </a:prstGeom>
        </p:spPr>
        <p:txBody>
          <a:bodyPr lIns="0" tIns="0" rIns="0" bIns="0" rtlCol="0" anchor="t">
            <a:spAutoFit/>
          </a:bodyPr>
          <a:lstStyle/>
          <a:p>
            <a:pPr marL="457200" indent="-457200">
              <a:lnSpc>
                <a:spcPts val="4522"/>
              </a:lnSpc>
              <a:buFont typeface="Arial" panose="020B0604020202020204" pitchFamily="34" charset="0"/>
              <a:buChar char="•"/>
            </a:pPr>
            <a:r>
              <a:rPr lang="en-US" sz="4800" b="1" spc="340" dirty="0">
                <a:solidFill>
                  <a:srgbClr val="F2F0F4"/>
                </a:solidFill>
                <a:latin typeface="Gidole"/>
              </a:rPr>
              <a:t>stringfestanalytics.com</a:t>
            </a:r>
          </a:p>
        </p:txBody>
      </p:sp>
      <p:sp>
        <p:nvSpPr>
          <p:cNvPr id="6" name="TextBox 6"/>
          <p:cNvSpPr txBox="1"/>
          <p:nvPr/>
        </p:nvSpPr>
        <p:spPr>
          <a:xfrm rot="5400000">
            <a:off x="15031804" y="6973654"/>
            <a:ext cx="3734903" cy="834390"/>
          </a:xfrm>
          <a:prstGeom prst="rect">
            <a:avLst/>
          </a:prstGeom>
        </p:spPr>
        <p:txBody>
          <a:bodyPr lIns="0" tIns="0" rIns="0" bIns="0" rtlCol="0" anchor="t">
            <a:spAutoFit/>
          </a:bodyPr>
          <a:lstStyle/>
          <a:p>
            <a:pPr algn="r">
              <a:lnSpc>
                <a:spcPts val="3359"/>
              </a:lnSpc>
            </a:pPr>
            <a:r>
              <a:rPr lang="en-US" sz="2400" spc="192">
                <a:solidFill>
                  <a:srgbClr val="F2F0F4"/>
                </a:solidFill>
                <a:latin typeface="Gidole"/>
              </a:rPr>
              <a:t>Human Centered Design • MDLS 2020</a:t>
            </a:r>
          </a:p>
        </p:txBody>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9" name="TextBox 9"/>
          <p:cNvSpPr txBox="1"/>
          <p:nvPr/>
        </p:nvSpPr>
        <p:spPr>
          <a:xfrm>
            <a:off x="657572" y="942975"/>
            <a:ext cx="8486428" cy="1485663"/>
          </a:xfrm>
          <a:prstGeom prst="rect">
            <a:avLst/>
          </a:prstGeom>
        </p:spPr>
        <p:txBody>
          <a:bodyPr lIns="0" tIns="0" rIns="0" bIns="0" rtlCol="0" anchor="t">
            <a:spAutoFit/>
          </a:bodyPr>
          <a:lstStyle/>
          <a:p>
            <a:pPr>
              <a:lnSpc>
                <a:spcPts val="5880"/>
              </a:lnSpc>
              <a:spcBef>
                <a:spcPct val="0"/>
              </a:spcBef>
            </a:pPr>
            <a:r>
              <a:rPr lang="en-US" sz="4200" dirty="0">
                <a:solidFill>
                  <a:srgbClr val="FFFFFF"/>
                </a:solidFill>
                <a:latin typeface="League Spartan"/>
              </a:rPr>
              <a:t>Stringfest Analytics Resource Library</a:t>
            </a:r>
          </a:p>
        </p:txBody>
      </p:sp>
      <p:pic>
        <p:nvPicPr>
          <p:cNvPr id="8" name="Picture 7">
            <a:hlinkClick r:id="rId4"/>
            <a:extLst>
              <a:ext uri="{FF2B5EF4-FFF2-40B4-BE49-F238E27FC236}">
                <a16:creationId xmlns:a16="http://schemas.microsoft.com/office/drawing/2014/main" id="{D59C1406-8039-4EF4-903C-393F8BA571FB}"/>
              </a:ext>
            </a:extLst>
          </p:cNvPr>
          <p:cNvPicPr>
            <a:picLocks noChangeAspect="1"/>
          </p:cNvPicPr>
          <p:nvPr/>
        </p:nvPicPr>
        <p:blipFill>
          <a:blip r:embed="rId5"/>
          <a:stretch>
            <a:fillRect/>
          </a:stretch>
        </p:blipFill>
        <p:spPr>
          <a:xfrm>
            <a:off x="11201400" y="973818"/>
            <a:ext cx="6429028" cy="8288571"/>
          </a:xfrm>
          <a:prstGeom prst="rect">
            <a:avLst/>
          </a:prstGeom>
        </p:spPr>
      </p:pic>
    </p:spTree>
    <p:extLst>
      <p:ext uri="{BB962C8B-B14F-4D97-AF65-F5344CB8AC3E}">
        <p14:creationId xmlns:p14="http://schemas.microsoft.com/office/powerpoint/2010/main" val="26319486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AutoShape 2"/>
          <p:cNvSpPr/>
          <p:nvPr/>
        </p:nvSpPr>
        <p:spPr>
          <a:xfrm>
            <a:off x="10729852" y="-84575"/>
            <a:ext cx="7747166" cy="10456149"/>
          </a:xfrm>
          <a:prstGeom prst="rect">
            <a:avLst/>
          </a:prstGeom>
          <a:solidFill>
            <a:srgbClr val="CF3338"/>
          </a:solidFill>
        </p:spPr>
      </p:sp>
      <p:grpSp>
        <p:nvGrpSpPr>
          <p:cNvPr id="3" name="Group 3"/>
          <p:cNvGrpSpPr/>
          <p:nvPr/>
        </p:nvGrpSpPr>
        <p:grpSpPr>
          <a:xfrm rot="-10800000">
            <a:off x="10729852" y="0"/>
            <a:ext cx="7558148" cy="10247406"/>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alpha val="19607"/>
              </a:srgbClr>
            </a:solidFill>
          </p:spPr>
        </p:sp>
      </p:grpSp>
      <p:grpSp>
        <p:nvGrpSpPr>
          <p:cNvPr id="5" name="Group 5"/>
          <p:cNvGrpSpPr/>
          <p:nvPr/>
        </p:nvGrpSpPr>
        <p:grpSpPr>
          <a:xfrm>
            <a:off x="0" y="0"/>
            <a:ext cx="10729852" cy="1889716"/>
            <a:chOff x="0" y="0"/>
            <a:chExt cx="2295968" cy="404360"/>
          </a:xfrm>
        </p:grpSpPr>
        <p:sp>
          <p:nvSpPr>
            <p:cNvPr id="6" name="Freeform 6"/>
            <p:cNvSpPr/>
            <p:nvPr/>
          </p:nvSpPr>
          <p:spPr>
            <a:xfrm>
              <a:off x="0" y="0"/>
              <a:ext cx="2295968" cy="404360"/>
            </a:xfrm>
            <a:custGeom>
              <a:avLst/>
              <a:gdLst/>
              <a:ahLst/>
              <a:cxnLst/>
              <a:rect l="l" t="t" r="r" b="b"/>
              <a:pathLst>
                <a:path w="2295968" h="404360">
                  <a:moveTo>
                    <a:pt x="0" y="0"/>
                  </a:moveTo>
                  <a:lnTo>
                    <a:pt x="2295968" y="0"/>
                  </a:lnTo>
                  <a:lnTo>
                    <a:pt x="2295968" y="404360"/>
                  </a:lnTo>
                  <a:lnTo>
                    <a:pt x="0" y="404360"/>
                  </a:lnTo>
                  <a:close/>
                </a:path>
              </a:pathLst>
            </a:custGeom>
            <a:solidFill>
              <a:srgbClr val="F2F0F4"/>
            </a:solidFill>
          </p:spPr>
        </p:sp>
      </p:grpSp>
      <p:pic>
        <p:nvPicPr>
          <p:cNvPr id="7" name="Picture 7"/>
          <p:cNvPicPr>
            <a:picLocks noChangeAspect="1"/>
          </p:cNvPicPr>
          <p:nvPr/>
        </p:nvPicPr>
        <p:blipFill>
          <a:blip r:embed="rId3"/>
          <a:srcRect/>
          <a:stretch>
            <a:fillRect/>
          </a:stretch>
        </p:blipFill>
        <p:spPr>
          <a:xfrm>
            <a:off x="299312" y="-1283891"/>
            <a:ext cx="6803245" cy="4987629"/>
          </a:xfrm>
          <a:prstGeom prst="rect">
            <a:avLst/>
          </a:prstGeom>
        </p:spPr>
      </p:pic>
      <p:sp>
        <p:nvSpPr>
          <p:cNvPr id="8" name="TextBox 8"/>
          <p:cNvSpPr txBox="1"/>
          <p:nvPr/>
        </p:nvSpPr>
        <p:spPr>
          <a:xfrm>
            <a:off x="1028700" y="2217576"/>
            <a:ext cx="7483394" cy="1143000"/>
          </a:xfrm>
          <a:prstGeom prst="rect">
            <a:avLst/>
          </a:prstGeom>
        </p:spPr>
        <p:txBody>
          <a:bodyPr lIns="0" tIns="0" rIns="0" bIns="0" rtlCol="0" anchor="t">
            <a:spAutoFit/>
          </a:bodyPr>
          <a:lstStyle/>
          <a:p>
            <a:pPr>
              <a:lnSpc>
                <a:spcPts val="9000"/>
              </a:lnSpc>
            </a:pPr>
            <a:r>
              <a:rPr lang="en-US" sz="7500" spc="375" dirty="0">
                <a:solidFill>
                  <a:srgbClr val="F2F0F4"/>
                </a:solidFill>
                <a:latin typeface="League Spartan Bold"/>
              </a:rPr>
              <a:t>LET'S TALK</a:t>
            </a:r>
          </a:p>
        </p:txBody>
      </p:sp>
      <p:sp>
        <p:nvSpPr>
          <p:cNvPr id="9" name="TextBox 9"/>
          <p:cNvSpPr txBox="1"/>
          <p:nvPr/>
        </p:nvSpPr>
        <p:spPr>
          <a:xfrm>
            <a:off x="1028700" y="677622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WEBSITE</a:t>
            </a:r>
          </a:p>
        </p:txBody>
      </p:sp>
      <p:sp>
        <p:nvSpPr>
          <p:cNvPr id="10" name="TextBox 10"/>
          <p:cNvSpPr txBox="1"/>
          <p:nvPr/>
        </p:nvSpPr>
        <p:spPr>
          <a:xfrm>
            <a:off x="1028700" y="7424888"/>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stringfestanalytics.com</a:t>
            </a:r>
          </a:p>
        </p:txBody>
      </p:sp>
      <p:sp>
        <p:nvSpPr>
          <p:cNvPr id="11" name="TextBox 11"/>
          <p:cNvSpPr txBox="1"/>
          <p:nvPr/>
        </p:nvSpPr>
        <p:spPr>
          <a:xfrm>
            <a:off x="1028700" y="5086350"/>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EMAIL ADDRESS</a:t>
            </a:r>
          </a:p>
        </p:txBody>
      </p:sp>
      <p:sp>
        <p:nvSpPr>
          <p:cNvPr id="12" name="TextBox 12"/>
          <p:cNvSpPr txBox="1"/>
          <p:nvPr/>
        </p:nvSpPr>
        <p:spPr>
          <a:xfrm>
            <a:off x="1028700" y="5706603"/>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george@stringfestanalytics.com</a:t>
            </a:r>
          </a:p>
        </p:txBody>
      </p:sp>
      <p:sp>
        <p:nvSpPr>
          <p:cNvPr id="13" name="TextBox 13"/>
          <p:cNvSpPr txBox="1"/>
          <p:nvPr/>
        </p:nvSpPr>
        <p:spPr>
          <a:xfrm>
            <a:off x="1028700" y="3455244"/>
            <a:ext cx="7624318" cy="572516"/>
          </a:xfrm>
          <a:prstGeom prst="rect">
            <a:avLst/>
          </a:prstGeom>
        </p:spPr>
        <p:txBody>
          <a:bodyPr lIns="0" tIns="0" rIns="0" bIns="0" rtlCol="0" anchor="t">
            <a:spAutoFit/>
          </a:bodyPr>
          <a:lstStyle/>
          <a:p>
            <a:pPr>
              <a:lnSpc>
                <a:spcPts val="4522"/>
              </a:lnSpc>
            </a:pPr>
            <a:r>
              <a:rPr lang="en-US" sz="3400" spc="340">
                <a:solidFill>
                  <a:srgbClr val="F2F0F4"/>
                </a:solidFill>
                <a:latin typeface="Gidole"/>
              </a:rPr>
              <a:t>LINKEDIN</a:t>
            </a:r>
          </a:p>
        </p:txBody>
      </p:sp>
      <p:sp>
        <p:nvSpPr>
          <p:cNvPr id="14" name="TextBox 14"/>
          <p:cNvSpPr txBox="1"/>
          <p:nvPr/>
        </p:nvSpPr>
        <p:spPr>
          <a:xfrm>
            <a:off x="1028700" y="4037855"/>
            <a:ext cx="7624318" cy="561975"/>
          </a:xfrm>
          <a:prstGeom prst="rect">
            <a:avLst/>
          </a:prstGeom>
        </p:spPr>
        <p:txBody>
          <a:bodyPr lIns="0" tIns="0" rIns="0" bIns="0" rtlCol="0" anchor="t">
            <a:spAutoFit/>
          </a:bodyPr>
          <a:lstStyle/>
          <a:p>
            <a:pPr>
              <a:lnSpc>
                <a:spcPts val="4500"/>
              </a:lnSpc>
            </a:pPr>
            <a:r>
              <a:rPr lang="en-US" sz="3000" spc="30">
                <a:solidFill>
                  <a:srgbClr val="F2F0F4"/>
                </a:solidFill>
                <a:latin typeface="Gidole"/>
              </a:rPr>
              <a:t>linkedin.com/in/gjmount</a:t>
            </a:r>
          </a:p>
        </p:txBody>
      </p:sp>
      <p:sp>
        <p:nvSpPr>
          <p:cNvPr id="15" name="TextBox 15"/>
          <p:cNvSpPr txBox="1"/>
          <p:nvPr/>
        </p:nvSpPr>
        <p:spPr>
          <a:xfrm>
            <a:off x="1028700" y="8337238"/>
            <a:ext cx="7624318" cy="525850"/>
          </a:xfrm>
          <a:prstGeom prst="rect">
            <a:avLst/>
          </a:prstGeom>
        </p:spPr>
        <p:txBody>
          <a:bodyPr lIns="0" tIns="0" rIns="0" bIns="0" rtlCol="0" anchor="t">
            <a:spAutoFit/>
          </a:bodyPr>
          <a:lstStyle/>
          <a:p>
            <a:pPr>
              <a:lnSpc>
                <a:spcPts val="4522"/>
              </a:lnSpc>
            </a:pPr>
            <a:r>
              <a:rPr lang="en-US" sz="3400" spc="340" dirty="0">
                <a:solidFill>
                  <a:srgbClr val="F2F0F4"/>
                </a:solidFill>
                <a:latin typeface="Gidole"/>
              </a:rPr>
              <a:t>GITHUB</a:t>
            </a:r>
          </a:p>
        </p:txBody>
      </p:sp>
      <p:sp>
        <p:nvSpPr>
          <p:cNvPr id="16" name="TextBox 16"/>
          <p:cNvSpPr txBox="1"/>
          <p:nvPr/>
        </p:nvSpPr>
        <p:spPr>
          <a:xfrm>
            <a:off x="1028700" y="8924925"/>
            <a:ext cx="7624318" cy="514885"/>
          </a:xfrm>
          <a:prstGeom prst="rect">
            <a:avLst/>
          </a:prstGeom>
        </p:spPr>
        <p:txBody>
          <a:bodyPr lIns="0" tIns="0" rIns="0" bIns="0" rtlCol="0" anchor="t">
            <a:spAutoFit/>
          </a:bodyPr>
          <a:lstStyle/>
          <a:p>
            <a:pPr>
              <a:lnSpc>
                <a:spcPts val="4500"/>
              </a:lnSpc>
            </a:pPr>
            <a:r>
              <a:rPr lang="en-US" sz="3000" spc="30" dirty="0">
                <a:solidFill>
                  <a:srgbClr val="F2F0F4"/>
                </a:solidFill>
                <a:latin typeface="Gidole"/>
              </a:rPr>
              <a:t>github.com/summerofgeorge</a:t>
            </a:r>
          </a:p>
        </p:txBody>
      </p:sp>
      <p:pic>
        <p:nvPicPr>
          <p:cNvPr id="17" name="Picture 17"/>
          <p:cNvPicPr>
            <a:picLocks noChangeAspect="1"/>
          </p:cNvPicPr>
          <p:nvPr/>
        </p:nvPicPr>
        <p:blipFill>
          <a:blip r:embed="rId4"/>
          <a:srcRect/>
          <a:stretch>
            <a:fillRect/>
          </a:stretch>
        </p:blipFill>
        <p:spPr>
          <a:xfrm>
            <a:off x="16100583" y="9258300"/>
            <a:ext cx="2005783" cy="147049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3"/>
          <a:srcRect/>
          <a:stretch>
            <a:fillRect/>
          </a:stretch>
        </p:blipFill>
        <p:spPr>
          <a:xfrm>
            <a:off x="16459200" y="-99077"/>
            <a:ext cx="2005783" cy="1470490"/>
          </a:xfrm>
          <a:prstGeom prst="rect">
            <a:avLst/>
          </a:prstGeom>
        </p:spPr>
      </p:pic>
      <p:sp>
        <p:nvSpPr>
          <p:cNvPr id="9" name="TextBox 9"/>
          <p:cNvSpPr txBox="1"/>
          <p:nvPr/>
        </p:nvSpPr>
        <p:spPr>
          <a:xfrm>
            <a:off x="1208994" y="579839"/>
            <a:ext cx="6868206" cy="1209818"/>
          </a:xfrm>
          <a:prstGeom prst="rect">
            <a:avLst/>
          </a:prstGeom>
        </p:spPr>
        <p:txBody>
          <a:bodyPr wrap="square" lIns="0" tIns="0" rIns="0" bIns="0" rtlCol="0" anchor="t">
            <a:spAutoFit/>
          </a:bodyPr>
          <a:lstStyle/>
          <a:p>
            <a:pPr>
              <a:lnSpc>
                <a:spcPts val="10080"/>
              </a:lnSpc>
              <a:spcBef>
                <a:spcPct val="0"/>
              </a:spcBef>
            </a:pPr>
            <a:r>
              <a:rPr lang="en-US" sz="7200" dirty="0">
                <a:solidFill>
                  <a:srgbClr val="000000"/>
                </a:solidFill>
                <a:latin typeface="Open Sans Extra Bold"/>
              </a:rPr>
              <a:t>QUESTIONS?</a:t>
            </a:r>
          </a:p>
        </p:txBody>
      </p:sp>
      <p:pic>
        <p:nvPicPr>
          <p:cNvPr id="5" name="Picture 6">
            <a:extLst>
              <a:ext uri="{FF2B5EF4-FFF2-40B4-BE49-F238E27FC236}">
                <a16:creationId xmlns:a16="http://schemas.microsoft.com/office/drawing/2014/main" id="{01C401A0-8EBC-47CA-B2DE-F204DE6EEF54}"/>
              </a:ext>
            </a:extLst>
          </p:cNvPr>
          <p:cNvPicPr>
            <a:picLocks noChangeAspect="1"/>
          </p:cNvPicPr>
          <p:nvPr/>
        </p:nvPicPr>
        <p:blipFill>
          <a:blip r:embed="rId4"/>
          <a:srcRect b="44190"/>
          <a:stretch>
            <a:fillRect/>
          </a:stretch>
        </p:blipFill>
        <p:spPr>
          <a:xfrm>
            <a:off x="16095120" y="9265255"/>
            <a:ext cx="2013122" cy="823680"/>
          </a:xfrm>
          <a:prstGeom prst="rect">
            <a:avLst/>
          </a:prstGeom>
        </p:spPr>
      </p:pic>
    </p:spTree>
    <p:extLst>
      <p:ext uri="{BB962C8B-B14F-4D97-AF65-F5344CB8AC3E}">
        <p14:creationId xmlns:p14="http://schemas.microsoft.com/office/powerpoint/2010/main" val="1109891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OBJECTIVES FOR TODAY</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7279493"/>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Normality explained</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Normality and statistical inference</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Sampling and the margin of error </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Frequentist versus Bayesian probability</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Next steps for learning statistics</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8295729" cy="1154162"/>
          </a:xfrm>
          <a:prstGeom prst="rect">
            <a:avLst/>
          </a:prstGeom>
        </p:spPr>
        <p:txBody>
          <a:bodyPr wrap="square" lIns="0" tIns="0" rIns="0" bIns="0" rtlCol="0" anchor="t">
            <a:spAutoFit/>
          </a:bodyPr>
          <a:lstStyle/>
          <a:p>
            <a:pPr>
              <a:lnSpc>
                <a:spcPts val="9000"/>
              </a:lnSpc>
            </a:pPr>
            <a:r>
              <a:rPr lang="en-US" sz="7500" spc="375" dirty="0">
                <a:solidFill>
                  <a:srgbClr val="000000"/>
                </a:solidFill>
                <a:latin typeface="League Spartan Bold"/>
              </a:rPr>
              <a:t>PREREQUISITES</a:t>
            </a:r>
          </a:p>
        </p:txBody>
      </p:sp>
      <p:sp>
        <p:nvSpPr>
          <p:cNvPr id="9" name="TextBox 9"/>
          <p:cNvSpPr txBox="1"/>
          <p:nvPr/>
        </p:nvSpPr>
        <p:spPr>
          <a:xfrm rot="-5400000">
            <a:off x="-436430" y="7014966"/>
            <a:ext cx="3650350" cy="836319"/>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19345" y="3337024"/>
            <a:ext cx="5905084" cy="6304868"/>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Familiarity with descriptive statistics (mean/median/mode, standard deviation/variance)</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Experience with intermediate Excel functions (</a:t>
            </a:r>
            <a:r>
              <a:rPr lang="en-US" sz="3200" spc="30" dirty="0">
                <a:solidFill>
                  <a:srgbClr val="000000"/>
                </a:solidFill>
                <a:latin typeface="Consolas" panose="020B0609020204030204" pitchFamily="49" charset="0"/>
              </a:rPr>
              <a:t>MATCH()</a:t>
            </a:r>
            <a:r>
              <a:rPr lang="en-US" sz="3200" spc="30" dirty="0">
                <a:solidFill>
                  <a:srgbClr val="000000"/>
                </a:solidFill>
                <a:latin typeface="Gidole"/>
              </a:rPr>
              <a:t>, nested </a:t>
            </a:r>
            <a:r>
              <a:rPr lang="en-US" sz="3200" spc="30" dirty="0">
                <a:solidFill>
                  <a:srgbClr val="000000"/>
                </a:solidFill>
                <a:latin typeface="Consolas" panose="020B0609020204030204" pitchFamily="49" charset="0"/>
              </a:rPr>
              <a:t>IF()</a:t>
            </a:r>
            <a:r>
              <a:rPr lang="en-US" sz="3200" spc="30" dirty="0">
                <a:solidFill>
                  <a:srgbClr val="000000"/>
                </a:solidFill>
                <a:latin typeface="Gidole"/>
              </a:rPr>
              <a:t> statements, etc.)</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Ability to insert and modify Excel charts</a:t>
            </a:r>
          </a:p>
          <a:p>
            <a:pPr marL="457200" indent="-457200">
              <a:lnSpc>
                <a:spcPts val="3750"/>
              </a:lnSpc>
              <a:buFont typeface="Arial" panose="020B0604020202020204" pitchFamily="34" charset="0"/>
              <a:buChar char="•"/>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132893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1028700" y="1028700"/>
            <a:ext cx="7567947" cy="2308324"/>
          </a:xfrm>
          <a:prstGeom prst="rect">
            <a:avLst/>
          </a:prstGeom>
        </p:spPr>
        <p:txBody>
          <a:bodyPr lIns="0" tIns="0" rIns="0" bIns="0" rtlCol="0" anchor="t">
            <a:spAutoFit/>
          </a:bodyPr>
          <a:lstStyle/>
          <a:p>
            <a:pPr>
              <a:lnSpc>
                <a:spcPts val="9000"/>
              </a:lnSpc>
            </a:pPr>
            <a:r>
              <a:rPr lang="en-US" sz="7500" spc="375" dirty="0">
                <a:solidFill>
                  <a:srgbClr val="000000"/>
                </a:solidFill>
                <a:latin typeface="League Spartan Bold"/>
              </a:rPr>
              <a:t>FOLLOWING ALONG</a:t>
            </a:r>
          </a:p>
        </p:txBody>
      </p:sp>
      <p:sp>
        <p:nvSpPr>
          <p:cNvPr id="9" name="TextBox 9"/>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dirty="0">
                <a:solidFill>
                  <a:srgbClr val="000000"/>
                </a:solidFill>
                <a:latin typeface="Gidole"/>
              </a:rPr>
              <a:t>Learning Statistics in Excel</a:t>
            </a:r>
          </a:p>
        </p:txBody>
      </p:sp>
      <p:sp>
        <p:nvSpPr>
          <p:cNvPr id="10" name="TextBox 10"/>
          <p:cNvSpPr txBox="1"/>
          <p:nvPr/>
        </p:nvSpPr>
        <p:spPr>
          <a:xfrm>
            <a:off x="3420038" y="3316520"/>
            <a:ext cx="5905084" cy="3868303"/>
          </a:xfrm>
          <a:prstGeom prst="rect">
            <a:avLst/>
          </a:prstGeom>
        </p:spPr>
        <p:txBody>
          <a:bodyPr lIns="0" tIns="0" rIns="0" bIns="0" rtlCol="0" anchor="t">
            <a:spAutoFit/>
          </a:bodyPr>
          <a:lstStyle/>
          <a:p>
            <a:pPr marL="457200" indent="-457200">
              <a:lnSpc>
                <a:spcPts val="3750"/>
              </a:lnSpc>
              <a:buFont typeface="Arial" panose="020B0604020202020204" pitchFamily="34" charset="0"/>
              <a:buChar char="•"/>
            </a:pPr>
            <a:r>
              <a:rPr lang="en-US" sz="3200" spc="30" dirty="0">
                <a:solidFill>
                  <a:srgbClr val="000000"/>
                </a:solidFill>
                <a:latin typeface="Gidole"/>
              </a:rPr>
              <a:t>Each section is a sub-folder</a:t>
            </a:r>
          </a:p>
          <a:p>
            <a:pPr>
              <a:lnSpc>
                <a:spcPts val="3750"/>
              </a:lnSpc>
            </a:pPr>
            <a:endParaRPr lang="en-US" sz="3200" spc="30" dirty="0">
              <a:solidFill>
                <a:srgbClr val="000000"/>
              </a:solidFill>
              <a:latin typeface="Gidole"/>
            </a:endParaRPr>
          </a:p>
          <a:p>
            <a:pPr marL="457200" indent="-457200">
              <a:lnSpc>
                <a:spcPts val="3750"/>
              </a:lnSpc>
              <a:buFont typeface="Arial" panose="020B0604020202020204" pitchFamily="34" charset="0"/>
              <a:buChar char="•"/>
            </a:pPr>
            <a:r>
              <a:rPr lang="en-US" sz="3200" spc="30" dirty="0">
                <a:solidFill>
                  <a:srgbClr val="000000"/>
                </a:solidFill>
                <a:latin typeface="Gidole"/>
              </a:rPr>
              <a:t>Demos = follow along with me</a:t>
            </a:r>
          </a:p>
          <a:p>
            <a:pPr marL="914400" lvl="1" indent="-457200">
              <a:lnSpc>
                <a:spcPts val="3750"/>
              </a:lnSpc>
              <a:buFont typeface="Arial" panose="020B0604020202020204" pitchFamily="34" charset="0"/>
              <a:buChar char="•"/>
            </a:pPr>
            <a:r>
              <a:rPr lang="en-US" sz="3200" spc="30" dirty="0">
                <a:solidFill>
                  <a:srgbClr val="000000"/>
                </a:solidFill>
                <a:latin typeface="Gidole"/>
              </a:rPr>
              <a:t>Refresh your memory with the demo notes</a:t>
            </a:r>
          </a:p>
          <a:p>
            <a:pPr lvl="1">
              <a:lnSpc>
                <a:spcPts val="3750"/>
              </a:lnSpc>
            </a:pPr>
            <a:endParaRPr lang="en-US" sz="3200" spc="30" dirty="0">
              <a:solidFill>
                <a:srgbClr val="000000"/>
              </a:solidFill>
              <a:latin typeface="Gidole"/>
            </a:endParaRP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spTree>
    <p:extLst>
      <p:ext uri="{BB962C8B-B14F-4D97-AF65-F5344CB8AC3E}">
        <p14:creationId xmlns:p14="http://schemas.microsoft.com/office/powerpoint/2010/main" val="3926009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728361" y="2727361"/>
            <a:ext cx="7565692" cy="7553587"/>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grpSp>
        <p:nvGrpSpPr>
          <p:cNvPr id="4" name="Group 4"/>
          <p:cNvGrpSpPr/>
          <p:nvPr/>
        </p:nvGrpSpPr>
        <p:grpSpPr>
          <a:xfrm rot="-10800000">
            <a:off x="15566406" y="5573199"/>
            <a:ext cx="5443189" cy="4713801"/>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3D3935"/>
            </a:solidFill>
          </p:spPr>
        </p:sp>
      </p:grpSp>
      <p:sp>
        <p:nvSpPr>
          <p:cNvPr id="6" name="AutoShape 6"/>
          <p:cNvSpPr/>
          <p:nvPr/>
        </p:nvSpPr>
        <p:spPr>
          <a:xfrm>
            <a:off x="9144000" y="2143604"/>
            <a:ext cx="9466400" cy="56192"/>
          </a:xfrm>
          <a:prstGeom prst="rect">
            <a:avLst/>
          </a:prstGeom>
          <a:solidFill>
            <a:srgbClr val="000000"/>
          </a:solidFill>
        </p:spPr>
      </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2770784" y="4977825"/>
            <a:ext cx="8386677" cy="3343275"/>
          </a:xfrm>
          <a:prstGeom prst="rect">
            <a:avLst/>
          </a:prstGeom>
        </p:spPr>
        <p:txBody>
          <a:bodyPr lIns="0" tIns="0" rIns="0" bIns="0" rtlCol="0" anchor="t">
            <a:spAutoFit/>
          </a:bodyPr>
          <a:lstStyle/>
          <a:p>
            <a:pPr>
              <a:lnSpc>
                <a:spcPts val="3750"/>
              </a:lnSpc>
            </a:pPr>
            <a:r>
              <a:rPr lang="en-US" sz="3000" spc="30" dirty="0">
                <a:solidFill>
                  <a:srgbClr val="000000"/>
                </a:solidFill>
                <a:latin typeface="Gidole"/>
              </a:rPr>
              <a:t>“You get to look at the data every step of the way, building confidence while learning the tricks of the trade.”</a:t>
            </a:r>
          </a:p>
          <a:p>
            <a:pPr>
              <a:lnSpc>
                <a:spcPts val="3750"/>
              </a:lnSpc>
            </a:pPr>
            <a:endParaRPr lang="en-US" sz="3000" spc="30" dirty="0">
              <a:solidFill>
                <a:srgbClr val="000000"/>
              </a:solidFill>
              <a:latin typeface="Gidole"/>
            </a:endParaRPr>
          </a:p>
          <a:p>
            <a:pPr>
              <a:lnSpc>
                <a:spcPts val="3750"/>
              </a:lnSpc>
            </a:pPr>
            <a:r>
              <a:rPr lang="en-US" sz="3000" spc="30" dirty="0">
                <a:solidFill>
                  <a:srgbClr val="000000"/>
                </a:solidFill>
                <a:latin typeface="Gidole"/>
              </a:rPr>
              <a:t>-- John Foreman</a:t>
            </a:r>
          </a:p>
          <a:p>
            <a:pPr>
              <a:lnSpc>
                <a:spcPts val="3750"/>
              </a:lnSpc>
            </a:pPr>
            <a:endParaRPr lang="en-US" sz="3000" spc="30" dirty="0">
              <a:solidFill>
                <a:srgbClr val="000000"/>
              </a:solidFill>
              <a:latin typeface="Gidole"/>
            </a:endParaRPr>
          </a:p>
          <a:p>
            <a:pPr>
              <a:lnSpc>
                <a:spcPts val="3750"/>
              </a:lnSpc>
            </a:pPr>
            <a:endParaRPr lang="en-US" sz="3000" spc="30" dirty="0">
              <a:solidFill>
                <a:srgbClr val="000000"/>
              </a:solidFill>
              <a:latin typeface="Gidole"/>
            </a:endParaRPr>
          </a:p>
        </p:txBody>
      </p:sp>
      <p:pic>
        <p:nvPicPr>
          <p:cNvPr id="9" name="Picture 9"/>
          <p:cNvPicPr>
            <a:picLocks noChangeAspect="1"/>
          </p:cNvPicPr>
          <p:nvPr/>
        </p:nvPicPr>
        <p:blipFill>
          <a:blip r:embed="rId4"/>
          <a:srcRect t="3979" r="164" b="31854"/>
          <a:stretch>
            <a:fillRect/>
          </a:stretch>
        </p:blipFill>
        <p:spPr>
          <a:xfrm>
            <a:off x="12827709" y="5006400"/>
            <a:ext cx="5477394" cy="5280600"/>
          </a:xfrm>
          <a:prstGeom prst="rect">
            <a:avLst/>
          </a:prstGeom>
        </p:spPr>
      </p:pic>
      <p:sp>
        <p:nvSpPr>
          <p:cNvPr id="10" name="TextBox 10"/>
          <p:cNvSpPr txBox="1"/>
          <p:nvPr/>
        </p:nvSpPr>
        <p:spPr>
          <a:xfrm>
            <a:off x="1028700" y="457200"/>
            <a:ext cx="7567947" cy="3429000"/>
          </a:xfrm>
          <a:prstGeom prst="rect">
            <a:avLst/>
          </a:prstGeom>
        </p:spPr>
        <p:txBody>
          <a:bodyPr lIns="0" tIns="0" rIns="0" bIns="0" rtlCol="0" anchor="t">
            <a:spAutoFit/>
          </a:bodyPr>
          <a:lstStyle/>
          <a:p>
            <a:pPr>
              <a:lnSpc>
                <a:spcPts val="9000"/>
              </a:lnSpc>
            </a:pPr>
            <a:r>
              <a:rPr lang="en-US" sz="7500" spc="375">
                <a:solidFill>
                  <a:srgbClr val="000000"/>
                </a:solidFill>
                <a:latin typeface="League Spartan Bold"/>
              </a:rPr>
              <a:t>WHY WOULD WE DO THIS IN EXCEL?</a:t>
            </a:r>
          </a:p>
        </p:txBody>
      </p:sp>
      <p:sp>
        <p:nvSpPr>
          <p:cNvPr id="11" name="TextBox 11"/>
          <p:cNvSpPr txBox="1"/>
          <p:nvPr/>
        </p:nvSpPr>
        <p:spPr>
          <a:xfrm rot="-5400000">
            <a:off x="-436430" y="7015930"/>
            <a:ext cx="3650350" cy="834390"/>
          </a:xfrm>
          <a:prstGeom prst="rect">
            <a:avLst/>
          </a:prstGeom>
        </p:spPr>
        <p:txBody>
          <a:bodyPr lIns="0" tIns="0" rIns="0" bIns="0" rtlCol="0" anchor="t">
            <a:spAutoFit/>
          </a:bodyPr>
          <a:lstStyle/>
          <a:p>
            <a:pPr>
              <a:lnSpc>
                <a:spcPts val="3359"/>
              </a:lnSpc>
            </a:pPr>
            <a:r>
              <a:rPr lang="en-US" sz="2400" spc="192">
                <a:solidFill>
                  <a:srgbClr val="000000"/>
                </a:solidFill>
                <a:latin typeface="Gidole"/>
              </a:rPr>
              <a:t>Excel Statistics for Business Analytics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0401" y="0"/>
            <a:ext cx="18485333" cy="10287000"/>
          </a:xfrm>
          <a:prstGeom prst="rect">
            <a:avLst/>
          </a:prstGeom>
          <a:solidFill>
            <a:srgbClr val="CF3338"/>
          </a:solidFill>
        </p:spPr>
      </p:sp>
      <p:grpSp>
        <p:nvGrpSpPr>
          <p:cNvPr id="3" name="Group 3"/>
          <p:cNvGrpSpPr/>
          <p:nvPr/>
        </p:nvGrpSpPr>
        <p:grpSpPr>
          <a:xfrm>
            <a:off x="-100401" y="2733413"/>
            <a:ext cx="7565692" cy="7553587"/>
            <a:chOff x="0" y="0"/>
            <a:chExt cx="6350000" cy="6339840"/>
          </a:xfrm>
        </p:grpSpPr>
        <p:sp>
          <p:nvSpPr>
            <p:cNvPr id="4" name="Freeform 4"/>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D3935"/>
            </a:solidFill>
          </p:spPr>
        </p:sp>
      </p:grpSp>
      <p:grpSp>
        <p:nvGrpSpPr>
          <p:cNvPr id="5" name="Group 5"/>
          <p:cNvGrpSpPr/>
          <p:nvPr/>
        </p:nvGrpSpPr>
        <p:grpSpPr>
          <a:xfrm rot="-10800000">
            <a:off x="-3132158" y="5143500"/>
            <a:ext cx="6063514" cy="5251003"/>
            <a:chOff x="0" y="0"/>
            <a:chExt cx="6350000" cy="5499100"/>
          </a:xfrm>
        </p:grpSpPr>
        <p:sp>
          <p:nvSpPr>
            <p:cNvPr id="6" name="Freeform 6"/>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alpha val="34901"/>
              </a:srgbClr>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8" name="TextBox 8"/>
          <p:cNvSpPr txBox="1"/>
          <p:nvPr/>
        </p:nvSpPr>
        <p:spPr>
          <a:xfrm>
            <a:off x="7666093" y="264557"/>
            <a:ext cx="9593207" cy="2308324"/>
          </a:xfrm>
          <a:prstGeom prst="rect">
            <a:avLst/>
          </a:prstGeom>
        </p:spPr>
        <p:txBody>
          <a:bodyPr wrap="square" lIns="0" tIns="0" rIns="0" bIns="0" rtlCol="0" anchor="t">
            <a:spAutoFit/>
          </a:bodyPr>
          <a:lstStyle/>
          <a:p>
            <a:pPr algn="r">
              <a:lnSpc>
                <a:spcPts val="9000"/>
              </a:lnSpc>
            </a:pPr>
            <a:r>
              <a:rPr lang="en-US" sz="7500" spc="375" dirty="0">
                <a:solidFill>
                  <a:srgbClr val="FFFFFF"/>
                </a:solidFill>
                <a:latin typeface="League Spartan Bold"/>
              </a:rPr>
              <a:t>1. NORMALITY EXPLAINED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322" y="2322"/>
            <a:ext cx="2902170" cy="2897526"/>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sp>
        <p:nvSpPr>
          <p:cNvPr id="4" name="TextBox 4"/>
          <p:cNvSpPr txBox="1"/>
          <p:nvPr/>
        </p:nvSpPr>
        <p:spPr>
          <a:xfrm>
            <a:off x="1981200" y="34290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EVER WANTED TO JUST BE NORMAL?</a:t>
            </a:r>
          </a:p>
        </p:txBody>
      </p:sp>
      <p:grpSp>
        <p:nvGrpSpPr>
          <p:cNvPr id="5" name="Group 5"/>
          <p:cNvGrpSpPr/>
          <p:nvPr/>
        </p:nvGrpSpPr>
        <p:grpSpPr>
          <a:xfrm rot="-5400000">
            <a:off x="15388265" y="7387265"/>
            <a:ext cx="2902057" cy="2897414"/>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CF3338"/>
            </a:solidFill>
          </p:spPr>
        </p:sp>
      </p:grpSp>
      <p:pic>
        <p:nvPicPr>
          <p:cNvPr id="7" name="Picture 7"/>
          <p:cNvPicPr>
            <a:picLocks noChangeAspect="1"/>
          </p:cNvPicPr>
          <p:nvPr/>
        </p:nvPicPr>
        <p:blipFill>
          <a:blip r:embed="rId3"/>
          <a:srcRect/>
          <a:stretch>
            <a:fillRect/>
          </a:stretch>
        </p:blipFill>
        <p:spPr>
          <a:xfrm>
            <a:off x="16100583" y="9258300"/>
            <a:ext cx="2005783" cy="1470490"/>
          </a:xfrm>
          <a:prstGeom prst="rect">
            <a:avLst/>
          </a:prstGeom>
        </p:spPr>
      </p:pic>
      <p:sp>
        <p:nvSpPr>
          <p:cNvPr id="11" name="TextBox 4">
            <a:extLst>
              <a:ext uri="{FF2B5EF4-FFF2-40B4-BE49-F238E27FC236}">
                <a16:creationId xmlns:a16="http://schemas.microsoft.com/office/drawing/2014/main" id="{96EB26AC-4351-48BF-9B04-3182EFED1FA2}"/>
              </a:ext>
            </a:extLst>
          </p:cNvPr>
          <p:cNvSpPr txBox="1"/>
          <p:nvPr/>
        </p:nvSpPr>
        <p:spPr>
          <a:xfrm>
            <a:off x="1981200" y="1266230"/>
            <a:ext cx="16306800" cy="923330"/>
          </a:xfrm>
          <a:prstGeom prst="rect">
            <a:avLst/>
          </a:prstGeom>
        </p:spPr>
        <p:txBody>
          <a:bodyPr wrap="square" lIns="0" tIns="0" rIns="0" bIns="0" rtlCol="0" anchor="t">
            <a:spAutoFit/>
          </a:bodyPr>
          <a:lstStyle/>
          <a:p>
            <a:pPr marL="264160" lvl="1" algn="ctr"/>
            <a:r>
              <a:rPr lang="en-US" sz="6000" spc="160" dirty="0">
                <a:solidFill>
                  <a:srgbClr val="000000"/>
                </a:solidFill>
                <a:latin typeface="League Spartan Bold"/>
              </a:rPr>
              <a:t>STATISTICS IS YOUR CHANCE.</a:t>
            </a:r>
          </a:p>
        </p:txBody>
      </p:sp>
      <p:pic>
        <p:nvPicPr>
          <p:cNvPr id="8" name="Picture 7">
            <a:extLst>
              <a:ext uri="{FF2B5EF4-FFF2-40B4-BE49-F238E27FC236}">
                <a16:creationId xmlns:a16="http://schemas.microsoft.com/office/drawing/2014/main" id="{F2570F35-8BD5-481B-A39F-7E17918BDF9F}"/>
              </a:ext>
            </a:extLst>
          </p:cNvPr>
          <p:cNvPicPr>
            <a:picLocks noChangeAspect="1"/>
          </p:cNvPicPr>
          <p:nvPr/>
        </p:nvPicPr>
        <p:blipFill>
          <a:blip r:embed="rId4"/>
          <a:stretch>
            <a:fillRect/>
          </a:stretch>
        </p:blipFill>
        <p:spPr>
          <a:xfrm>
            <a:off x="3048000" y="2189560"/>
            <a:ext cx="12496800" cy="7511375"/>
          </a:xfrm>
          <a:prstGeom prst="rect">
            <a:avLst/>
          </a:prstGeom>
        </p:spPr>
      </p:pic>
    </p:spTree>
    <p:extLst>
      <p:ext uri="{BB962C8B-B14F-4D97-AF65-F5344CB8AC3E}">
        <p14:creationId xmlns:p14="http://schemas.microsoft.com/office/powerpoint/2010/main" val="10600676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1761</TotalTime>
  <Words>2459</Words>
  <Application>Microsoft Office PowerPoint</Application>
  <PresentationFormat>Custom</PresentationFormat>
  <Paragraphs>222</Paragraphs>
  <Slides>37</Slides>
  <Notes>34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37</vt:i4>
      </vt:variant>
    </vt:vector>
  </HeadingPairs>
  <TitlesOfParts>
    <vt:vector size="48" baseType="lpstr">
      <vt:lpstr>Open Sans Extra Bold</vt:lpstr>
      <vt:lpstr>Roboto Mono</vt:lpstr>
      <vt:lpstr>Gidole</vt:lpstr>
      <vt:lpstr>Calibri</vt:lpstr>
      <vt:lpstr>Consolas</vt:lpstr>
      <vt:lpstr>League Spartan Bold</vt:lpstr>
      <vt:lpstr>League Spartan</vt:lpstr>
      <vt:lpstr>Gidole Bold</vt:lpstr>
      <vt:lpstr>Arial</vt:lpstr>
      <vt:lpstr>League Spartan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excel-statistics-for-business-analytics</dc:title>
  <dc:creator>User</dc:creator>
  <cp:lastModifiedBy>George Mount</cp:lastModifiedBy>
  <cp:revision>179</cp:revision>
  <dcterms:created xsi:type="dcterms:W3CDTF">2006-08-16T00:00:00Z</dcterms:created>
  <dcterms:modified xsi:type="dcterms:W3CDTF">2020-07-14T13:42:37Z</dcterms:modified>
  <dc:identifier>DADurESpNu8</dc:identifier>
</cp:coreProperties>
</file>

<file path=docProps/thumbnail.jpeg>
</file>